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856" r:id="rId3"/>
    <p:sldId id="2857" r:id="rId4"/>
    <p:sldId id="2878" r:id="rId5"/>
    <p:sldId id="2879" r:id="rId6"/>
    <p:sldId id="2880" r:id="rId7"/>
    <p:sldId id="2881" r:id="rId8"/>
    <p:sldId id="2882" r:id="rId9"/>
    <p:sldId id="2883" r:id="rId10"/>
    <p:sldId id="2884" r:id="rId11"/>
    <p:sldId id="2885" r:id="rId12"/>
    <p:sldId id="2886" r:id="rId13"/>
    <p:sldId id="2862" r:id="rId14"/>
    <p:sldId id="2877" r:id="rId15"/>
    <p:sldId id="2863" r:id="rId16"/>
    <p:sldId id="2864" r:id="rId17"/>
    <p:sldId id="2865" r:id="rId18"/>
    <p:sldId id="2866" r:id="rId19"/>
    <p:sldId id="2867" r:id="rId20"/>
    <p:sldId id="2858" r:id="rId21"/>
    <p:sldId id="2859" r:id="rId22"/>
    <p:sldId id="2917" r:id="rId23"/>
    <p:sldId id="2758" r:id="rId24"/>
    <p:sldId id="2759" r:id="rId25"/>
    <p:sldId id="2918" r:id="rId26"/>
    <p:sldId id="2919" r:id="rId27"/>
    <p:sldId id="2920" r:id="rId28"/>
    <p:sldId id="2921" r:id="rId29"/>
    <p:sldId id="2922" r:id="rId30"/>
    <p:sldId id="2923" r:id="rId31"/>
    <p:sldId id="2924" r:id="rId32"/>
    <p:sldId id="2925" r:id="rId33"/>
    <p:sldId id="2926" r:id="rId34"/>
    <p:sldId id="2927" r:id="rId35"/>
    <p:sldId id="2928" r:id="rId36"/>
    <p:sldId id="2929" r:id="rId37"/>
    <p:sldId id="2930" r:id="rId38"/>
    <p:sldId id="2931" r:id="rId39"/>
    <p:sldId id="2097" r:id="rId40"/>
    <p:sldId id="2101" r:id="rId41"/>
    <p:sldId id="2932" r:id="rId42"/>
    <p:sldId id="2933" r:id="rId43"/>
    <p:sldId id="2903" r:id="rId44"/>
    <p:sldId id="2904" r:id="rId45"/>
    <p:sldId id="2905" r:id="rId46"/>
    <p:sldId id="2906" r:id="rId47"/>
    <p:sldId id="2907" r:id="rId48"/>
    <p:sldId id="2908" r:id="rId49"/>
    <p:sldId id="2909" r:id="rId50"/>
    <p:sldId id="2910" r:id="rId51"/>
    <p:sldId id="2911" r:id="rId52"/>
    <p:sldId id="2912" r:id="rId53"/>
    <p:sldId id="2913" r:id="rId54"/>
    <p:sldId id="2914" r:id="rId55"/>
    <p:sldId id="2934" r:id="rId56"/>
    <p:sldId id="2935" r:id="rId57"/>
    <p:sldId id="2936" r:id="rId58"/>
    <p:sldId id="2937" r:id="rId59"/>
    <p:sldId id="2938" r:id="rId60"/>
    <p:sldId id="2939" r:id="rId61"/>
    <p:sldId id="2940" r:id="rId62"/>
    <p:sldId id="2941" r:id="rId63"/>
    <p:sldId id="2942" r:id="rId64"/>
    <p:sldId id="2943" r:id="rId65"/>
    <p:sldId id="2944" r:id="rId66"/>
    <p:sldId id="2945" r:id="rId67"/>
    <p:sldId id="2946" r:id="rId68"/>
    <p:sldId id="2947" r:id="rId69"/>
    <p:sldId id="2948" r:id="rId70"/>
    <p:sldId id="2949" r:id="rId71"/>
    <p:sldId id="2950" r:id="rId72"/>
    <p:sldId id="2951" r:id="rId73"/>
    <p:sldId id="2952" r:id="rId74"/>
    <p:sldId id="2953" r:id="rId75"/>
    <p:sldId id="2954" r:id="rId76"/>
    <p:sldId id="2955" r:id="rId77"/>
    <p:sldId id="2956" r:id="rId78"/>
    <p:sldId id="2957" r:id="rId79"/>
    <p:sldId id="3007" r:id="rId80"/>
    <p:sldId id="2960" r:id="rId81"/>
    <p:sldId id="2961" r:id="rId82"/>
    <p:sldId id="2962" r:id="rId83"/>
    <p:sldId id="2963" r:id="rId84"/>
    <p:sldId id="2964" r:id="rId85"/>
    <p:sldId id="2966" r:id="rId86"/>
    <p:sldId id="2967" r:id="rId87"/>
    <p:sldId id="2968" r:id="rId88"/>
    <p:sldId id="2969" r:id="rId89"/>
    <p:sldId id="2970" r:id="rId90"/>
    <p:sldId id="2971" r:id="rId91"/>
    <p:sldId id="2972" r:id="rId92"/>
    <p:sldId id="2973" r:id="rId93"/>
    <p:sldId id="2974" r:id="rId94"/>
    <p:sldId id="2975" r:id="rId95"/>
    <p:sldId id="2976" r:id="rId96"/>
    <p:sldId id="2977" r:id="rId97"/>
    <p:sldId id="2978" r:id="rId98"/>
    <p:sldId id="2979" r:id="rId99"/>
    <p:sldId id="2980" r:id="rId100"/>
    <p:sldId id="2981" r:id="rId10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E655B-6621-4A2B-86A0-E6C0A47E5B2D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33117-5F8D-4393-9DF4-90BC91855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35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F4E83-6781-420B-8E95-C578F0223E3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665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D27AF-2F79-49E4-A889-D1438DE0E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4FDEE5-72BF-41FE-B9D0-868FC87B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2B3218-71E9-4EB6-BD03-DD99451B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43396E-D490-4AF7-A59E-3C3C2C3F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28E94-3942-4CFB-8817-FA8A321F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7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71CA1-4557-4B16-B8A6-E70EFB8E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937D2B-B287-4197-8018-206660B51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523A97-B14E-49E6-AFDE-236E1265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24DC2D-688D-42EA-AB2F-19369E55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FB584A-2573-48F1-AC00-6223A3A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84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DBDFF8-EFC6-428F-84F7-4FDC1E344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796AF5-4FCE-45CA-AEA4-7743C3D61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8E5F35-D6CE-4B9A-BDAC-2068F6EE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51F50-C7E4-43BE-BC0D-B69065572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ECFE3-EAD7-4714-A592-9E4647E93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3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2A4AB-E59C-4DAC-B1C4-A5A01BDB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CD832-040F-4379-AEB6-B57441336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E565BD-7E6B-498C-BA92-C5F7B156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C4DFE-0BAD-439E-AA78-A35E918E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3AE21D-27A9-49C8-8E66-1DE98EA8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0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32BF7-3441-42B5-943A-BF35CA6E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E5D06B-773E-4645-ABB2-AE18EF03C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D83DA6-4DCC-4406-81E5-189E8C69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3D90E8-EB0F-46C9-A785-2B028E35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07C8DE-2EC3-4920-AA67-C06CE9C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72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F67D2-2C32-48BE-BFAF-44F76728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0E410F-6823-400D-9473-5A0BCC6AD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611F9B-69F0-48AE-8EA8-FCCED2814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17111E-5F1D-4C9B-BBF1-AA7F81BE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FA567F-BB1D-4D5A-B7C4-D3B8DB80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406DDA-BB61-4373-ADF9-78EE7DF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231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8EC8A-6976-436A-A5A3-6502E9A44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8A5FB-3513-4FDC-8088-D0998C716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96E092-A474-436F-80CB-CA69DAE81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85560B-D461-41AE-AD5A-EF1760948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298947-F8CE-440D-9EAC-213970DFE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9A1122-B658-43B2-9250-7C1BF80E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036782-229C-45C5-8D13-0484CBAC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BEB4AE-C4B3-4AE2-B98E-A0F9C83A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56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C79C8-372A-4EB6-957F-72E5E8CF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42CF16-3FA5-4F89-8FE2-D976FAA1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D79758-AF6C-4202-A1D1-AA73DE64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D20C73-3AE0-4113-909F-6F4E6C1B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8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A08FFD-1292-4B65-91E9-4F34AAC43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2DF41F-DA58-4FC4-A931-2113F34D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69E471-61B3-48F9-9D29-66F4790C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2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BF639-676B-44BB-AA9D-B3ED517A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27E49-8350-4857-A088-B5C095E04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494002-EBAE-4DA5-8B43-175639E3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9D5408-A2A9-41BB-A0D7-7CEDE7E0C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09172D-DEB1-46C6-848F-0782F2D6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B1E510-49F7-4121-A014-5CA5BA7C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23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F545-E502-4A1F-8D1C-1D58511B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B82C2C-3425-416C-9ED4-AD8D7A36D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0A5A99-F285-4E31-8A45-EB4FDFF42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2A4259-1BC2-4E69-AA6A-3DC89903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C485D7-BB54-4B48-99DE-E9D7859A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AA0DE1-FC87-4CE9-A9B1-63E87E70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03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129AF7-7038-4801-B458-3679929A7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F2191-7D84-4B9A-B3FB-8B56EBAB8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D0A38-82F8-492A-8134-63F44029F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C1FE0-A42F-44B4-AD73-60293A791C2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1E6235-E84B-4578-ACF8-9701DB623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B0C5A3-10C4-41B4-9F05-E049BCCB2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34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3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3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0F484-7752-4235-B6C7-0B5302936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A36CA0-49DF-40DE-A678-021B2CFF9C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62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D0975C-26BF-48BD-B423-3848E5D4D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14E3CC4-25A8-483D-BE2E-F2DEF8CFDCF0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CFF92BA-0D09-4CD0-93AD-CBF621203EA7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9529B57-E3C1-4437-9F97-F32A922BA7AB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7B7B89D-3A0E-4292-9FD7-DF221CEE26B6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06803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F8E147-C1B7-4F32-90AD-2AD4E4BC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3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6C6F47-044D-4065-91B1-E756273CE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677025F-F7F8-4F2B-A8A7-3020EDC05BA0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147D0F-E66A-4F7F-8AF8-18176E8EDD09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23D7FE0-ED06-42E2-93C9-D28EF1BD938F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EE13AFE-70E2-4BD1-97FE-89A19AF78435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880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A4A039-080A-4DB6-A9B2-E08FEC02A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pic>
        <p:nvPicPr>
          <p:cNvPr id="2" name="Picture 2" descr="姚明| 香港網絡大典| Fandom">
            <a:extLst>
              <a:ext uri="{FF2B5EF4-FFF2-40B4-BE49-F238E27FC236}">
                <a16:creationId xmlns:a16="http://schemas.microsoft.com/office/drawing/2014/main" id="{BF6AD9BB-9EE3-4D4B-8092-1FA2E9AD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3645024"/>
            <a:ext cx="2095500" cy="2095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4885648-AE98-49B4-8B78-9FDA2364619C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2720866-E52F-4935-9D32-F217359143B0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BCAA817-5DA4-4810-B918-D137D2E4AC57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392BFC2-EEAC-43D7-9739-D4FB755DDB9D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1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9369F8-C4F4-46B1-A6CE-D6B7180F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/>
          <a:stretch/>
        </p:blipFill>
        <p:spPr>
          <a:xfrm rot="5400000">
            <a:off x="3507410" y="-498626"/>
            <a:ext cx="5177180" cy="9144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4A4ADF3E-F78C-45C3-8F2E-E660D21C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1331AAD-45BC-46D2-8F56-1899A130BE62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E462BB1-2F46-419D-822C-BD8CEA1ECA4F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7832FB5-FB21-4AA7-9018-DEE24AD343AF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C157259-5F77-40E8-BF48-9BCB73452540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466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9369F8-C4F4-46B1-A6CE-D6B7180F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30C7C6A-BC33-48D2-B37F-7C5E8F298991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0D17A58-D7C2-4FC5-8873-D20F7C05F4F2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3290DD5-A880-473D-8C01-7AFA8D21838E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35E7B81-0D6C-4B10-B3B6-30651AEA263A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513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3B5A0E-028D-4BC4-B421-E4808C9B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69C0ACB-7B16-4DC0-945D-36D6DF2E7E69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3A862C3-3584-4B97-B88D-7FB33496264B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A8AEA3C-1BF2-491E-ACE2-9E6C8AC1528D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9E2C61F-8EC3-43AF-A2FF-BAC844AC2F1B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35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393F09-8DC6-4B3D-B13C-5E707F905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28A6780-D65A-4D5A-9E5A-527DF3C21755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E96C59D-F5B6-49EC-B05B-FC450532F0A9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8161B27-7D92-42C3-8A09-13DE8E0CB75C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C7197F6-489A-4280-B3FB-3E104FD6BBA9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521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D69E95-CBD5-4900-9627-B3EEFEE88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85B5BC-9CBD-448E-B7D0-86FC9C536F65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430A929-B3DE-4E5D-8C19-DAC71888236F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1B913C-7D3D-4394-B65A-BA8165999B3B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4206C97-72A5-4576-8425-1D16DEF7B369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089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BC0D7D-8C0C-45A4-967C-0B6DEE988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C4B1DC2-139C-4850-B16E-485E4B244B6A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B63FDC7-AC12-4637-A178-AF19125D22B7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183F457-C45C-418D-A05C-9578774A6CB7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9ECC378-1660-4416-9E2E-E9D6F4D0D6ED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33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0E427D-0C93-4AF5-8D70-EC388FF1B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0584BBB-DE3C-417D-ADE9-F3A270D16C51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CCAD118-BF0D-45D1-850E-6982A181BF2D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EC67682-580F-4C3F-9890-D171C91C12D8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B3A2703-9F55-45EA-9CEB-D7768E6DBD0F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92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FE1D5E23-39D3-4C0C-A4BF-F0B216D17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672" y="1129822"/>
            <a:ext cx="6629400" cy="11763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E→TE' 	E'→+</a:t>
            </a:r>
            <a:r>
              <a:rPr kumimoji="1" lang="en-US" altLang="zh-CN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TE’|ε</a:t>
            </a: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	T→FT'        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T'→*</a:t>
            </a:r>
            <a:r>
              <a:rPr kumimoji="1" lang="en-US" altLang="zh-CN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FT’|ε</a:t>
            </a: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		F→(E)|id</a:t>
            </a:r>
            <a:endParaRPr kumimoji="1"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D8E9D13E-F3F7-4606-930F-F501D421A034}"/>
              </a:ext>
            </a:extLst>
          </p:cNvPr>
          <p:cNvGraphicFramePr>
            <a:graphicFrameLocks/>
          </p:cNvGraphicFramePr>
          <p:nvPr/>
        </p:nvGraphicFramePr>
        <p:xfrm>
          <a:off x="1878013" y="2276872"/>
          <a:ext cx="8435975" cy="498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r:id="rId3" imgW="7996543" imgH="4730484" progId="Word.Document.8">
                  <p:embed/>
                </p:oleObj>
              </mc:Choice>
              <mc:Fallback>
                <p:oleObj name="Document" r:id="rId3" imgW="7996543" imgH="4730484" progId="Word.Document.8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D8E9D13E-F3F7-4606-930F-F501D421A03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013" y="2276872"/>
                        <a:ext cx="8435975" cy="498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2DBD4CFB-E377-43FC-A4F2-FF2CF19B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4395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>
            <a:extLst>
              <a:ext uri="{FF2B5EF4-FFF2-40B4-BE49-F238E27FC236}">
                <a16:creationId xmlns:a16="http://schemas.microsoft.com/office/drawing/2014/main" id="{4845B3FC-1D8F-464C-936C-375DBEF617F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00375" y="115888"/>
            <a:ext cx="6719888" cy="685800"/>
          </a:xfrm>
        </p:spPr>
        <p:txBody>
          <a:bodyPr anchor="ctr">
            <a:normAutofit fontScale="90000"/>
          </a:bodyPr>
          <a:lstStyle/>
          <a:p>
            <a:pPr eaLnBrk="1" hangingPunct="1"/>
            <a:r>
              <a:rPr lang="zh-CN" altLang="en-US"/>
              <a:t>预测分析程序的总控程序 </a:t>
            </a:r>
          </a:p>
        </p:txBody>
      </p:sp>
      <p:sp>
        <p:nvSpPr>
          <p:cNvPr id="65541" name="Rectangle 3">
            <a:extLst>
              <a:ext uri="{FF2B5EF4-FFF2-40B4-BE49-F238E27FC236}">
                <a16:creationId xmlns:a16="http://schemas.microsoft.com/office/drawing/2014/main" id="{5CDCE1C2-850A-4421-8A6F-B55C16E8FC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471738" y="658788"/>
            <a:ext cx="8196263" cy="619921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 dirty="0">
                <a:latin typeface="Times New Roman" panose="02020603050405020304" pitchFamily="18" charset="0"/>
              </a:rPr>
              <a:t>   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 dirty="0">
                <a:latin typeface="Times New Roman" panose="02020603050405020304" pitchFamily="18" charset="0"/>
              </a:rPr>
              <a:t>输入：输入串</a:t>
            </a:r>
            <a:r>
              <a:rPr lang="en-US" altLang="zh-CN" sz="2200" i="1" dirty="0">
                <a:latin typeface="Times New Roman" panose="02020603050405020304" pitchFamily="18" charset="0"/>
              </a:rPr>
              <a:t>w</a:t>
            </a:r>
            <a:r>
              <a:rPr lang="zh-CN" altLang="en-US" sz="2200" dirty="0">
                <a:latin typeface="Times New Roman" panose="02020603050405020304" pitchFamily="18" charset="0"/>
              </a:rPr>
              <a:t>和文法</a:t>
            </a:r>
            <a:r>
              <a:rPr lang="en-US" altLang="zh-CN" sz="2200" i="1" dirty="0">
                <a:latin typeface="Times New Roman" panose="02020603050405020304" pitchFamily="18" charset="0"/>
              </a:rPr>
              <a:t>G</a:t>
            </a:r>
            <a:r>
              <a:rPr lang="en-US" altLang="zh-CN" sz="2200" dirty="0">
                <a:latin typeface="Times New Roman" panose="02020603050405020304" pitchFamily="18" charset="0"/>
              </a:rPr>
              <a:t>=(</a:t>
            </a:r>
            <a:r>
              <a:rPr lang="en-US" altLang="zh-CN" sz="2200" i="1" dirty="0">
                <a:latin typeface="Times New Roman" panose="02020603050405020304" pitchFamily="18" charset="0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en-US" altLang="zh-CN" sz="2200" i="1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en-US" altLang="zh-CN" sz="2200" i="1" dirty="0">
                <a:latin typeface="Times New Roman" panose="02020603050405020304" pitchFamily="18" charset="0"/>
              </a:rPr>
              <a:t>P</a:t>
            </a:r>
            <a:r>
              <a:rPr lang="en-US" altLang="zh-CN" sz="2200" dirty="0">
                <a:latin typeface="Times New Roman" panose="02020603050405020304" pitchFamily="18" charset="0"/>
              </a:rPr>
              <a:t>,</a:t>
            </a:r>
            <a:r>
              <a:rPr lang="en-US" altLang="zh-CN" sz="2200" i="1" dirty="0">
                <a:latin typeface="Times New Roman" panose="02020603050405020304" pitchFamily="18" charset="0"/>
              </a:rPr>
              <a:t> S</a:t>
            </a:r>
            <a:r>
              <a:rPr lang="en-US" altLang="zh-CN" sz="2200" dirty="0">
                <a:latin typeface="Times New Roman" panose="02020603050405020304" pitchFamily="18" charset="0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</a:rPr>
              <a:t>的分析表</a:t>
            </a:r>
            <a:r>
              <a:rPr lang="en-US" altLang="zh-CN" sz="2200" i="1" dirty="0">
                <a:latin typeface="Times New Roman" panose="02020603050405020304" pitchFamily="18" charset="0"/>
              </a:rPr>
              <a:t>M</a:t>
            </a:r>
            <a:endParaRPr lang="en-US" altLang="zh-CN" sz="2200" dirty="0">
              <a:latin typeface="Times New Roman" panose="02020603050405020304" pitchFamily="18" charset="0"/>
            </a:endParaRPr>
          </a:p>
          <a:p>
            <a:pPr marL="838200" indent="-838200">
              <a:lnSpc>
                <a:spcPct val="80000"/>
              </a:lnSpc>
              <a:buNone/>
            </a:pPr>
            <a:r>
              <a:rPr lang="zh-CN" altLang="en-US" sz="2200" dirty="0">
                <a:latin typeface="Times New Roman" panose="02020603050405020304" pitchFamily="18" charset="0"/>
              </a:rPr>
              <a:t>输出：如果</a:t>
            </a:r>
            <a:r>
              <a:rPr lang="en-US" altLang="zh-CN" sz="2200" i="1" dirty="0">
                <a:latin typeface="Times New Roman" panose="02020603050405020304" pitchFamily="18" charset="0"/>
              </a:rPr>
              <a:t>w</a:t>
            </a:r>
            <a:r>
              <a:rPr lang="zh-CN" altLang="en-US" sz="2200" dirty="0">
                <a:latin typeface="Times New Roman" panose="02020603050405020304" pitchFamily="18" charset="0"/>
              </a:rPr>
              <a:t>属于</a:t>
            </a:r>
            <a:r>
              <a:rPr lang="en-US" altLang="zh-CN" sz="2200" i="1" dirty="0">
                <a:latin typeface="Times New Roman" panose="02020603050405020304" pitchFamily="18" charset="0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</a:rPr>
              <a:t>G</a:t>
            </a:r>
            <a:r>
              <a:rPr lang="en-US" altLang="zh-CN" sz="2200" dirty="0">
                <a:latin typeface="Times New Roman" panose="02020603050405020304" pitchFamily="18" charset="0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</a:rPr>
              <a:t>，则报告</a:t>
            </a:r>
            <a:r>
              <a:rPr lang="en-US" altLang="zh-CN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accept</a:t>
            </a:r>
            <a:r>
              <a:rPr lang="zh-CN" altLang="en-US" sz="2200" dirty="0">
                <a:latin typeface="Times New Roman" panose="02020603050405020304" pitchFamily="18" charset="0"/>
              </a:rPr>
              <a:t>并输出</a:t>
            </a:r>
            <a:r>
              <a:rPr lang="en-US" altLang="zh-CN" sz="2200" i="1" dirty="0">
                <a:latin typeface="Times New Roman" panose="02020603050405020304" pitchFamily="18" charset="0"/>
              </a:rPr>
              <a:t>w</a:t>
            </a:r>
            <a:r>
              <a:rPr lang="zh-CN" altLang="en-US" sz="2200" dirty="0">
                <a:latin typeface="Times New Roman" panose="02020603050405020304" pitchFamily="18" charset="0"/>
              </a:rPr>
              <a:t>的最左推导，否则报告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error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 dirty="0">
                <a:latin typeface="Times New Roman" panose="02020603050405020304" pitchFamily="18" charset="0"/>
              </a:rPr>
              <a:t>步骤：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</a:rPr>
              <a:t>．将结束符号</a:t>
            </a:r>
            <a:r>
              <a:rPr lang="en-US" altLang="zh-CN" sz="2200" dirty="0">
                <a:latin typeface="Times New Roman" panose="02020603050405020304" pitchFamily="18" charset="0"/>
              </a:rPr>
              <a:t>#</a:t>
            </a:r>
            <a:r>
              <a:rPr lang="zh-CN" altLang="en-US" sz="2200" dirty="0">
                <a:latin typeface="Times New Roman" panose="02020603050405020304" pitchFamily="18" charset="0"/>
              </a:rPr>
              <a:t>和文法开始符</a:t>
            </a:r>
            <a:r>
              <a:rPr lang="en-US" altLang="zh-CN" sz="2200" i="1" dirty="0">
                <a:latin typeface="Times New Roman" panose="02020603050405020304" pitchFamily="18" charset="0"/>
              </a:rPr>
              <a:t>S</a:t>
            </a:r>
            <a:r>
              <a:rPr lang="zh-CN" altLang="en-US" sz="2200" dirty="0">
                <a:latin typeface="Times New Roman" panose="02020603050405020304" pitchFamily="18" charset="0"/>
              </a:rPr>
              <a:t>压入栈</a:t>
            </a:r>
            <a:endParaRPr lang="en-US" altLang="zh-CN" sz="22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</a:rPr>
              <a:t>．在</a:t>
            </a:r>
            <a:r>
              <a:rPr lang="en-US" altLang="zh-CN" sz="2200" i="1" dirty="0">
                <a:latin typeface="Times New Roman" panose="02020603050405020304" pitchFamily="18" charset="0"/>
              </a:rPr>
              <a:t>w</a:t>
            </a:r>
            <a:r>
              <a:rPr lang="zh-CN" altLang="en-US" sz="2200" dirty="0">
                <a:latin typeface="Times New Roman" panose="02020603050405020304" pitchFamily="18" charset="0"/>
              </a:rPr>
              <a:t>末尾添加</a:t>
            </a:r>
            <a:r>
              <a:rPr lang="en-US" altLang="zh-CN" sz="2200" dirty="0">
                <a:latin typeface="Times New Roman" panose="02020603050405020304" pitchFamily="18" charset="0"/>
              </a:rPr>
              <a:t>#,</a:t>
            </a:r>
            <a:r>
              <a:rPr lang="zh-CN" altLang="en-US" sz="2200" dirty="0">
                <a:latin typeface="Times New Roman" panose="02020603050405020304" pitchFamily="18" charset="0"/>
              </a:rPr>
              <a:t> 输入指针指向</a:t>
            </a:r>
            <a:r>
              <a:rPr lang="en-US" altLang="zh-CN" sz="2200" i="1" dirty="0">
                <a:latin typeface="Times New Roman" panose="02020603050405020304" pitchFamily="18" charset="0"/>
              </a:rPr>
              <a:t>w</a:t>
            </a:r>
            <a:r>
              <a:rPr lang="zh-CN" altLang="en-US" sz="2200" dirty="0">
                <a:latin typeface="Times New Roman" panose="02020603050405020304" pitchFamily="18" charset="0"/>
              </a:rPr>
              <a:t>首字母</a:t>
            </a:r>
            <a:endParaRPr lang="en-US" altLang="zh-CN" sz="22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3</a:t>
            </a:r>
            <a:r>
              <a:rPr lang="zh-CN" altLang="en-US" sz="2200" dirty="0">
                <a:latin typeface="Times New Roman" panose="02020603050405020304" pitchFamily="18" charset="0"/>
              </a:rPr>
              <a:t>．</a:t>
            </a:r>
            <a:r>
              <a:rPr lang="en-US" altLang="zh-CN" sz="2200" dirty="0">
                <a:latin typeface="Times New Roman" panose="02020603050405020304" pitchFamily="18" charset="0"/>
              </a:rPr>
              <a:t>while </a:t>
            </a:r>
            <a:r>
              <a:rPr lang="zh-CN" altLang="en-US" sz="2200" dirty="0">
                <a:latin typeface="Times New Roman" panose="02020603050405020304" pitchFamily="18" charset="0"/>
              </a:rPr>
              <a:t>栈不空 </a:t>
            </a:r>
            <a:r>
              <a:rPr lang="en-US" altLang="zh-CN" sz="2200" dirty="0">
                <a:latin typeface="Times New Roman" panose="02020603050405020304" pitchFamily="18" charset="0"/>
              </a:rPr>
              <a:t>do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4.		</a:t>
            </a:r>
            <a:r>
              <a:rPr lang="zh-CN" altLang="en-US" sz="2200" dirty="0">
                <a:latin typeface="Times New Roman" panose="02020603050405020304" pitchFamily="18" charset="0"/>
              </a:rPr>
              <a:t>记当前栈顶符号为</a:t>
            </a:r>
            <a:r>
              <a:rPr lang="en-US" altLang="zh-CN" sz="2200" i="1" dirty="0">
                <a:latin typeface="Times New Roman" panose="02020603050405020304" pitchFamily="18" charset="0"/>
              </a:rPr>
              <a:t>X, </a:t>
            </a:r>
            <a:r>
              <a:rPr lang="zh-CN" altLang="en-US" sz="2200" dirty="0">
                <a:latin typeface="Times New Roman" panose="02020603050405020304" pitchFamily="18" charset="0"/>
              </a:rPr>
              <a:t>当前输入符号为</a:t>
            </a:r>
            <a:r>
              <a:rPr lang="en-US" altLang="zh-CN" sz="2200" i="1" dirty="0">
                <a:latin typeface="Times New Roman" panose="02020603050405020304" pitchFamily="18" charset="0"/>
              </a:rPr>
              <a:t>a</a:t>
            </a:r>
            <a:endParaRPr lang="en-US" altLang="zh-CN" sz="22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5.		if 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=</a:t>
            </a:r>
            <a:r>
              <a:rPr lang="en-US" altLang="zh-CN" sz="2200" i="1" dirty="0">
                <a:latin typeface="Times New Roman" panose="02020603050405020304" pitchFamily="18" charset="0"/>
              </a:rPr>
              <a:t>a</a:t>
            </a:r>
            <a:r>
              <a:rPr lang="en-US" altLang="zh-CN" sz="2200" dirty="0">
                <a:latin typeface="Times New Roman" panose="02020603050405020304" pitchFamily="18" charset="0"/>
              </a:rPr>
              <a:t>=# then report </a:t>
            </a:r>
            <a:r>
              <a:rPr lang="en-US" altLang="zh-CN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accept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6</a:t>
            </a:r>
            <a:r>
              <a:rPr lang="zh-CN" altLang="en-US" sz="2200" dirty="0">
                <a:latin typeface="Times New Roman" panose="02020603050405020304" pitchFamily="18" charset="0"/>
              </a:rPr>
              <a:t>．	</a:t>
            </a:r>
            <a:r>
              <a:rPr lang="en-US" altLang="zh-CN" sz="2200" dirty="0">
                <a:latin typeface="Times New Roman" panose="02020603050405020304" pitchFamily="18" charset="0"/>
              </a:rPr>
              <a:t>if 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∈</a:t>
            </a:r>
            <a:r>
              <a:rPr lang="en-US" altLang="zh-CN" sz="2200" i="1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∪{#} then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7</a:t>
            </a:r>
            <a:r>
              <a:rPr lang="zh-CN" altLang="en-US" sz="2200" dirty="0">
                <a:latin typeface="Times New Roman" panose="02020603050405020304" pitchFamily="18" charset="0"/>
              </a:rPr>
              <a:t>．		</a:t>
            </a:r>
            <a:r>
              <a:rPr lang="en-US" altLang="zh-CN" sz="2200" dirty="0">
                <a:latin typeface="Times New Roman" panose="02020603050405020304" pitchFamily="18" charset="0"/>
              </a:rPr>
              <a:t>if 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≠ </a:t>
            </a:r>
            <a:r>
              <a:rPr lang="en-US" altLang="zh-CN" sz="2200" i="1" dirty="0">
                <a:latin typeface="Times New Roman" panose="02020603050405020304" pitchFamily="18" charset="0"/>
              </a:rPr>
              <a:t>a  </a:t>
            </a:r>
            <a:r>
              <a:rPr lang="en-US" altLang="zh-CN" sz="2200" dirty="0">
                <a:latin typeface="Times New Roman" panose="02020603050405020304" pitchFamily="18" charset="0"/>
              </a:rPr>
              <a:t>then report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error</a:t>
            </a:r>
            <a:r>
              <a:rPr lang="en-US" altLang="zh-CN" sz="2200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8.			else 	</a:t>
            </a:r>
            <a:r>
              <a:rPr lang="zh-CN" altLang="en-US" sz="2200" dirty="0">
                <a:latin typeface="Times New Roman" panose="02020603050405020304" pitchFamily="18" charset="0"/>
              </a:rPr>
              <a:t>将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</a:rPr>
              <a:t>弹出栈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zh-CN" altLang="en-US" sz="2200" dirty="0">
                <a:latin typeface="Times New Roman" panose="02020603050405020304" pitchFamily="18" charset="0"/>
              </a:rPr>
              <a:t>并前移输入指针</a:t>
            </a:r>
            <a:r>
              <a:rPr lang="en-US" altLang="zh-CN" sz="2200" dirty="0">
                <a:latin typeface="Times New Roman" panose="02020603050405020304" pitchFamily="18" charset="0"/>
              </a:rPr>
              <a:t>;  </a:t>
            </a:r>
            <a:endParaRPr lang="zh-CN" altLang="en-US" sz="2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9</a:t>
            </a:r>
            <a:r>
              <a:rPr lang="zh-CN" altLang="en-US" sz="2200" dirty="0">
                <a:latin typeface="Times New Roman" panose="02020603050405020304" pitchFamily="18" charset="0"/>
              </a:rPr>
              <a:t>．	</a:t>
            </a:r>
            <a:r>
              <a:rPr lang="en-US" altLang="zh-CN" sz="2200" dirty="0">
                <a:latin typeface="Times New Roman" panose="02020603050405020304" pitchFamily="18" charset="0"/>
              </a:rPr>
              <a:t>else	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10.		if</a:t>
            </a:r>
            <a:r>
              <a:rPr lang="en-US" altLang="zh-CN" sz="2200" i="1" dirty="0">
                <a:latin typeface="Times New Roman" panose="02020603050405020304" pitchFamily="18" charset="0"/>
              </a:rPr>
              <a:t> M</a:t>
            </a:r>
            <a:r>
              <a:rPr lang="en-US" altLang="zh-CN" sz="2200" dirty="0">
                <a:latin typeface="Times New Roman" panose="02020603050405020304" pitchFamily="18" charset="0"/>
              </a:rPr>
              <a:t>[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en-US" altLang="zh-CN" sz="2200" i="1" dirty="0">
                <a:latin typeface="Times New Roman" panose="02020603050405020304" pitchFamily="18" charset="0"/>
              </a:rPr>
              <a:t>a</a:t>
            </a:r>
            <a:r>
              <a:rPr lang="en-US" altLang="zh-CN" sz="2200" dirty="0">
                <a:latin typeface="Times New Roman" panose="02020603050405020304" pitchFamily="18" charset="0"/>
              </a:rPr>
              <a:t>]</a:t>
            </a:r>
            <a:r>
              <a:rPr lang="zh-CN" altLang="en-US" sz="2200" dirty="0">
                <a:latin typeface="Times New Roman" panose="02020603050405020304" pitchFamily="18" charset="0"/>
              </a:rPr>
              <a:t>无定义 </a:t>
            </a:r>
            <a:r>
              <a:rPr lang="en-US" altLang="zh-CN" sz="2200" dirty="0">
                <a:latin typeface="Times New Roman" panose="02020603050405020304" pitchFamily="18" charset="0"/>
              </a:rPr>
              <a:t>then report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error</a:t>
            </a:r>
            <a:r>
              <a:rPr lang="en-US" altLang="zh-CN" sz="2200" i="1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10.		else 	</a:t>
            </a:r>
            <a:r>
              <a:rPr lang="zh-CN" altLang="en-US" sz="2200" dirty="0">
                <a:latin typeface="Times New Roman" panose="02020603050405020304" pitchFamily="18" charset="0"/>
              </a:rPr>
              <a:t>记</a:t>
            </a:r>
            <a:r>
              <a:rPr lang="en-US" altLang="zh-CN" sz="2200" i="1" dirty="0">
                <a:latin typeface="Times New Roman" panose="02020603050405020304" pitchFamily="18" charset="0"/>
              </a:rPr>
              <a:t>M</a:t>
            </a:r>
            <a:r>
              <a:rPr lang="en-US" altLang="zh-CN" sz="2200" dirty="0">
                <a:latin typeface="Times New Roman" panose="02020603050405020304" pitchFamily="18" charset="0"/>
              </a:rPr>
              <a:t>[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en-US" altLang="zh-CN" sz="2200" i="1" dirty="0">
                <a:latin typeface="Times New Roman" panose="02020603050405020304" pitchFamily="18" charset="0"/>
              </a:rPr>
              <a:t>a</a:t>
            </a:r>
            <a:r>
              <a:rPr lang="en-US" altLang="zh-CN" sz="2200" dirty="0">
                <a:latin typeface="Times New Roman" panose="02020603050405020304" pitchFamily="18" charset="0"/>
              </a:rPr>
              <a:t>]</a:t>
            </a:r>
            <a:r>
              <a:rPr lang="zh-CN" altLang="en-US" sz="2200" dirty="0">
                <a:latin typeface="Times New Roman" panose="02020603050405020304" pitchFamily="18" charset="0"/>
              </a:rPr>
              <a:t>为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→ 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</a:rPr>
              <a:t>…</a:t>
            </a:r>
            <a:r>
              <a:rPr lang="en-US" altLang="zh-CN" sz="2200" i="1" dirty="0" err="1">
                <a:latin typeface="Times New Roman" panose="02020603050405020304" pitchFamily="18" charset="0"/>
              </a:rPr>
              <a:t>Y</a:t>
            </a:r>
            <a:r>
              <a:rPr lang="en-US" altLang="zh-CN" sz="2200" i="1" baseline="-25000" dirty="0" err="1">
                <a:latin typeface="Times New Roman" panose="02020603050405020304" pitchFamily="18" charset="0"/>
              </a:rPr>
              <a:t>k</a:t>
            </a:r>
            <a:endParaRPr lang="en-US" altLang="zh-CN" sz="2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11.				</a:t>
            </a:r>
            <a:r>
              <a:rPr lang="zh-CN" altLang="en-US" sz="2200" dirty="0">
                <a:latin typeface="Times New Roman" panose="02020603050405020304" pitchFamily="18" charset="0"/>
              </a:rPr>
              <a:t>将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</a:rPr>
              <a:t>弹出栈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zh-CN" altLang="en-US" sz="2200" dirty="0">
                <a:latin typeface="Times New Roman" panose="02020603050405020304" pitchFamily="18" charset="0"/>
              </a:rPr>
              <a:t>依次将</a:t>
            </a:r>
            <a:r>
              <a:rPr lang="en-US" altLang="zh-CN" sz="2200" i="1" dirty="0" err="1">
                <a:latin typeface="Times New Roman" panose="02020603050405020304" pitchFamily="18" charset="0"/>
              </a:rPr>
              <a:t>Y</a:t>
            </a:r>
            <a:r>
              <a:rPr lang="en-US" altLang="zh-CN" sz="2200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CN" sz="2200" dirty="0">
                <a:latin typeface="Times New Roman" panose="02020603050405020304" pitchFamily="18" charset="0"/>
              </a:rPr>
              <a:t> …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</a:rPr>
              <a:t>压入栈</a:t>
            </a:r>
            <a:r>
              <a:rPr lang="en-US" altLang="zh-CN" sz="2200" dirty="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13</a:t>
            </a:r>
            <a:r>
              <a:rPr lang="zh-CN" altLang="en-US" sz="2200" dirty="0">
                <a:latin typeface="Times New Roman" panose="02020603050405020304" pitchFamily="18" charset="0"/>
              </a:rPr>
              <a:t>．		</a:t>
            </a:r>
            <a:r>
              <a:rPr lang="en-US" altLang="zh-CN" sz="2200" dirty="0">
                <a:latin typeface="Times New Roman" panose="02020603050405020304" pitchFamily="18" charset="0"/>
              </a:rPr>
              <a:t>	</a:t>
            </a:r>
            <a:r>
              <a:rPr lang="zh-CN" altLang="en-US" sz="2200" dirty="0">
                <a:latin typeface="Times New Roman" panose="02020603050405020304" pitchFamily="18" charset="0"/>
              </a:rPr>
              <a:t>输出产生式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→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</a:rPr>
              <a:t>…</a:t>
            </a:r>
            <a:r>
              <a:rPr lang="en-US" altLang="zh-CN" sz="2200" i="1" dirty="0" err="1">
                <a:latin typeface="Times New Roman" panose="02020603050405020304" pitchFamily="18" charset="0"/>
              </a:rPr>
              <a:t>Y</a:t>
            </a:r>
            <a:r>
              <a:rPr lang="en-US" altLang="zh-CN" sz="2200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CN" sz="2200" i="1" baseline="-25000" dirty="0">
                <a:latin typeface="Times New Roman" panose="02020603050405020304" pitchFamily="18" charset="0"/>
              </a:rPr>
              <a:t>	</a:t>
            </a:r>
            <a:endParaRPr lang="en-US" altLang="zh-CN" sz="22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200" dirty="0">
              <a:latin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E3A1A-FD2F-42CF-A987-DE5B95E91F8B}"/>
              </a:ext>
            </a:extLst>
          </p:cNvPr>
          <p:cNvSpPr txBox="1"/>
          <p:nvPr/>
        </p:nvSpPr>
        <p:spPr>
          <a:xfrm>
            <a:off x="5744468" y="3874072"/>
            <a:ext cx="1981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//</a:t>
            </a:r>
            <a:r>
              <a:rPr lang="zh-CN" altLang="en-US" sz="2200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Match</a:t>
            </a:r>
            <a:r>
              <a:rPr lang="zh-CN" altLang="en-US" sz="2200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step</a:t>
            </a:r>
            <a:endParaRPr lang="zh-CN" altLang="en-US" sz="2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AE09F-4627-4680-8228-D28B6F847795}"/>
              </a:ext>
            </a:extLst>
          </p:cNvPr>
          <p:cNvSpPr txBox="1"/>
          <p:nvPr/>
        </p:nvSpPr>
        <p:spPr>
          <a:xfrm>
            <a:off x="3970684" y="4885272"/>
            <a:ext cx="1981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//</a:t>
            </a:r>
            <a:r>
              <a:rPr lang="zh-CN" altLang="en-US" sz="2200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Predict</a:t>
            </a:r>
            <a:r>
              <a:rPr lang="zh-CN" altLang="en-US" sz="2200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step</a:t>
            </a:r>
            <a:endParaRPr lang="zh-CN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04116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389840-D8DA-4C5D-A910-1B944851B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r="6567"/>
          <a:stretch/>
        </p:blipFill>
        <p:spPr>
          <a:xfrm rot="5400000">
            <a:off x="3539716" y="-1048619"/>
            <a:ext cx="5112568" cy="91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A8A9EC-B00A-4F99-9161-6CB9A73E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构建预测分析表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87BEF-3638-42FD-A109-9059A4418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545" y="5517233"/>
            <a:ext cx="8054975" cy="1124867"/>
          </a:xfrm>
        </p:spPr>
        <p:txBody>
          <a:bodyPr/>
          <a:lstStyle/>
          <a:p>
            <a:r>
              <a:rPr lang="en-US" altLang="zh-CN" dirty="0"/>
              <a:t>Intuition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2000" dirty="0"/>
              <a:t>栈顶非终结符</a:t>
            </a:r>
            <a:r>
              <a:rPr lang="en-US" altLang="zh-CN" sz="2000" i="1" dirty="0"/>
              <a:t>X</a:t>
            </a:r>
            <a:r>
              <a:rPr lang="zh-CN" altLang="en-US" sz="2000" dirty="0"/>
              <a:t>与输入终结符</a:t>
            </a:r>
            <a:r>
              <a:rPr lang="en-US" altLang="zh-CN" sz="2000" i="1" dirty="0"/>
              <a:t>a</a:t>
            </a:r>
            <a:r>
              <a:rPr lang="zh-CN" altLang="en-US" sz="2000" dirty="0"/>
              <a:t>决定所用的（唯一）产生式</a:t>
            </a:r>
            <a:endParaRPr lang="en-US" altLang="zh-CN" sz="20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22E8F44-4DEB-4BCA-B3E4-087E57E5ABEC}"/>
              </a:ext>
            </a:extLst>
          </p:cNvPr>
          <p:cNvGrpSpPr/>
          <p:nvPr/>
        </p:nvGrpSpPr>
        <p:grpSpPr>
          <a:xfrm>
            <a:off x="4464200" y="3361185"/>
            <a:ext cx="412601" cy="1323975"/>
            <a:chOff x="2915816" y="3514724"/>
            <a:chExt cx="412601" cy="13239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0A54B9A-8C60-4786-B86A-CEB5A45E8A03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E21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FDF46F5-58C9-4C7A-9D7F-87374F7CE7A1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 w="6350">
              <a:solidFill>
                <a:srgbClr val="0E21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8E73D76-9AE6-40D0-B00E-2F14EB7F9A17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  <a:ln w="6350">
              <a:solidFill>
                <a:srgbClr val="0E21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6AFFE90-C1B8-42B7-8672-A0B478FB60DF}"/>
              </a:ext>
            </a:extLst>
          </p:cNvPr>
          <p:cNvSpPr/>
          <p:nvPr/>
        </p:nvSpPr>
        <p:spPr>
          <a:xfrm>
            <a:off x="2674938" y="2428157"/>
            <a:ext cx="7200800" cy="2264271"/>
          </a:xfrm>
          <a:prstGeom prst="roundRect">
            <a:avLst>
              <a:gd name="adj" fmla="val 7017"/>
            </a:avLst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如果给定一个文法，对于任意给定非终结符</a:t>
            </a:r>
            <a:r>
              <a:rPr lang="en-US" altLang="zh-CN" sz="3200" b="1" dirty="0"/>
              <a:t>E</a:t>
            </a:r>
            <a:r>
              <a:rPr lang="zh-CN" altLang="en-US" sz="3200" b="1"/>
              <a:t>与终结符</a:t>
            </a:r>
            <a:r>
              <a:rPr lang="en-US" altLang="zh-CN" sz="3200" b="1" dirty="0"/>
              <a:t>a</a:t>
            </a:r>
            <a:r>
              <a:rPr lang="zh-CN" altLang="en-US" sz="3200" b="1" dirty="0"/>
              <a:t>，都能唯一地确定产生式（确定的自顶向下语法分析），则称该文发为</a:t>
            </a:r>
            <a:r>
              <a:rPr lang="en-US" altLang="zh-CN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LL(1)</a:t>
            </a:r>
            <a:r>
              <a:rPr lang="zh-CN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文法</a:t>
            </a:r>
          </a:p>
        </p:txBody>
      </p:sp>
    </p:spTree>
    <p:extLst>
      <p:ext uri="{BB962C8B-B14F-4D97-AF65-F5344CB8AC3E}">
        <p14:creationId xmlns:p14="http://schemas.microsoft.com/office/powerpoint/2010/main" val="220437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6BB413-A5D7-42BB-B8C1-536FA9E1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12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B8F714E-092A-4753-BBBE-9E2D4974E4F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27351" y="260351"/>
            <a:ext cx="4956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400" b="1"/>
              <a:t>4.2.3 LL(1)</a:t>
            </a:r>
            <a:r>
              <a:rPr lang="zh-CN" altLang="en-US" sz="4000" b="1">
                <a:ea typeface="黑体" panose="02010609060101010101" pitchFamily="49" charset="-122"/>
              </a:rPr>
              <a:t>文法</a:t>
            </a:r>
          </a:p>
        </p:txBody>
      </p:sp>
      <p:sp>
        <p:nvSpPr>
          <p:cNvPr id="2152451" name="Rectangle 3">
            <a:extLst>
              <a:ext uri="{FF2B5EF4-FFF2-40B4-BE49-F238E27FC236}">
                <a16:creationId xmlns:a16="http://schemas.microsoft.com/office/drawing/2014/main" id="{DA9E7EFF-CB81-4BFF-8644-618AB0B88DF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44650" y="1773238"/>
            <a:ext cx="891540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63538" indent="-363538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什么是确定的自顶向下分析？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CE9F75-2E44-4CCF-9DF7-A1492BC1E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225" y="2624138"/>
            <a:ext cx="2540000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S→aA</a:t>
            </a:r>
            <a:r>
              <a:rPr lang="en-US" altLang="zh-CN" dirty="0">
                <a:solidFill>
                  <a:srgbClr val="00B050"/>
                </a:solidFill>
                <a:sym typeface="楷体_GB2312" pitchFamily="49" charset="-122"/>
              </a:rPr>
              <a:t> | </a:t>
            </a: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aB</a:t>
            </a:r>
            <a:endParaRPr lang="en-US" altLang="zh-CN" dirty="0">
              <a:solidFill>
                <a:srgbClr val="00B050"/>
              </a:solidFill>
              <a:sym typeface="楷体_GB2312" pitchFamily="49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A→a</a:t>
            </a:r>
            <a:endParaRPr lang="en-US" altLang="zh-CN" dirty="0">
              <a:solidFill>
                <a:srgbClr val="00B050"/>
              </a:solidFill>
              <a:sym typeface="楷体_GB2312" pitchFamily="49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B→b</a:t>
            </a:r>
            <a:endParaRPr lang="en-US" altLang="zh-CN" dirty="0">
              <a:solidFill>
                <a:srgbClr val="00B050"/>
              </a:solidFill>
              <a:sym typeface="楷体_GB2312" pitchFamily="49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1063AA-B58D-4D0E-9003-DAD15599A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4" y="4171950"/>
            <a:ext cx="3961341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/>
              <a:t>字符串</a:t>
            </a:r>
            <a:r>
              <a:rPr lang="en-US" altLang="zh-CN"/>
              <a:t>ab</a:t>
            </a:r>
            <a:r>
              <a:rPr lang="zh-CN" altLang="en-US"/>
              <a:t>的派生过程？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15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451" grpId="0" build="p"/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7D5A2936-3241-4BBE-8C9B-3E14A7AA03F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27351" y="260351"/>
            <a:ext cx="4956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400" b="1" dirty="0"/>
              <a:t>4.2.3 LL(1)</a:t>
            </a:r>
            <a:r>
              <a:rPr lang="zh-CN" altLang="en-US" sz="4000" b="1" dirty="0">
                <a:ea typeface="黑体" panose="02010609060101010101" pitchFamily="49" charset="-122"/>
              </a:rPr>
              <a:t>文法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08BAF5A-5431-46CB-AAA5-E2F2D751949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44650" y="1773238"/>
            <a:ext cx="891540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63538" indent="-363538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什么是确定的自顶向下分析？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b="1">
              <a:ea typeface="楷体_GB2312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50FA68-7D9D-4A7F-9E4D-D20C44D12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225" y="2624138"/>
            <a:ext cx="2540000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B050"/>
                </a:solidFill>
                <a:sym typeface="楷体_GB2312" pitchFamily="49" charset="-122"/>
              </a:rPr>
              <a:t>S→A | B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A→aa</a:t>
            </a:r>
            <a:endParaRPr lang="en-US" altLang="zh-CN" dirty="0">
              <a:solidFill>
                <a:srgbClr val="00B050"/>
              </a:solidFill>
              <a:sym typeface="楷体_GB2312" pitchFamily="49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B→ab</a:t>
            </a:r>
            <a:endParaRPr lang="en-US" altLang="zh-CN" dirty="0">
              <a:solidFill>
                <a:srgbClr val="00B050"/>
              </a:solidFill>
              <a:sym typeface="楷体_GB2312" pitchFamily="49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ED976D-676B-45FC-8CAB-1541EED62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4" y="4171950"/>
            <a:ext cx="3961341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>
                <a:sym typeface="楷体_GB2312" pitchFamily="49" charset="-122"/>
              </a:rPr>
              <a:t>字符串</a:t>
            </a:r>
            <a:r>
              <a:rPr lang="en-US" altLang="zh-CN">
                <a:sym typeface="楷体_GB2312" pitchFamily="49" charset="-122"/>
              </a:rPr>
              <a:t>ab</a:t>
            </a:r>
            <a:r>
              <a:rPr lang="zh-CN" altLang="en-US">
                <a:sym typeface="楷体_GB2312" pitchFamily="49" charset="-122"/>
              </a:rPr>
              <a:t>的派生过程？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327EB6-1078-4CDE-9F9C-04B437911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77127A8-71BC-4FA2-97E3-D39C9BFAA931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1F09FA8-1DCA-4616-B1F7-95710CB1176A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D4F897D-7D44-4864-8B84-BCD404F1E517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72AD4C1-F244-4490-AF29-3D6A028D77B4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360AB685-4E86-4CA9-9C22-7F596458D1A9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8979EF7-2E89-4DC5-85BA-6C71DFACC2D8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488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29ABCF-6647-44C8-B15A-6950891BF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5300BB7-2EEF-4B03-B094-C141D200E0B4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AEABCD1-BA64-450D-8AA0-4D7A5787C4EC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9661014-CB9E-4ECF-B731-E2AC9E9D2823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95FEF72-AFD2-4B3B-A13E-0285CDE22BB8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8B447545-33DE-4E9C-8A96-A7AC1337A97D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13109B0-E2A4-429F-8A9F-EC882B022588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640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D59F19-3DAD-487C-8677-1C3E9E7BF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17B430D-5E5F-4FB6-A0F6-6BA426A840F3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4B4C7B3-5653-4F5D-94D8-2C93FBB35A03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BF6F9E3-4379-4B83-AC35-D393ACF0CDA9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497F99-FB6F-47AF-AFCB-31320CD785E0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B60735C-4228-4B57-A663-E26DB70BAD1D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7D0E829-BFB2-4071-A3F6-5493391B0D16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041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01E556-25BA-4F2A-A192-8DE15103E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A1C95D5-72BA-4B57-8630-4E30D042182E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750B7E2-5D42-4477-81DA-5439F4391D7F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FD4AE5-30D9-43F4-A7EE-3449B7F33F0B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D86E89C-12EE-4FD6-80A4-506BA518B032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A2DBAA89-3537-4526-B51B-BBEEE2355599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B422CF9-2C86-4FDF-B345-258EA1D85E25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501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09CB9C-34E8-4020-9BA3-3DAB843A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F3EF707-0FB0-49C8-B83D-1F5009085FC4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1B21485-E74F-4740-AB87-878E311C3D82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393ADF9-77DF-4A2A-A6E9-54B8D870B227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5BAADBB-8B79-4448-A67B-7294ECA7451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77B4CCE-2AD6-4539-BDAC-6518E9B933EB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3D03278-E4C2-42E7-85AA-4CB4EC2FC530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89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B4B3BE5-5B89-42AD-9C79-F333B2FE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1484313"/>
            <a:ext cx="79216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dirty="0">
                <a:latin typeface="楷体_GB2312" pitchFamily="49" charset="-122"/>
              </a:rPr>
              <a:t>栈         输入缓冲区     输出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     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   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   E→TE'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#E'T'F 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   T→FT'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</a:t>
            </a:r>
            <a:r>
              <a:rPr lang="en-US" altLang="zh-CN" sz="2800" dirty="0" err="1">
                <a:latin typeface="楷体_GB2312" pitchFamily="49" charset="-122"/>
              </a:rPr>
              <a:t>E'T'id</a:t>
            </a:r>
            <a:r>
              <a:rPr lang="en-US" altLang="zh-CN" sz="2800" dirty="0">
                <a:latin typeface="楷体_GB2312" pitchFamily="49" charset="-122"/>
              </a:rPr>
              <a:t>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   </a:t>
            </a:r>
            <a:r>
              <a:rPr lang="en-US" altLang="zh-CN" sz="2800" dirty="0" err="1">
                <a:latin typeface="楷体_GB2312" pitchFamily="49" charset="-122"/>
              </a:rPr>
              <a:t>F→id</a:t>
            </a:r>
            <a:endParaRPr lang="en-US" altLang="zh-CN" sz="2800" dirty="0">
              <a:latin typeface="楷体_GB2312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#E'T'        +id*id#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          +id*id#    </a:t>
            </a:r>
            <a:r>
              <a:rPr lang="en-US" altLang="zh-CN" sz="2800" dirty="0" err="1">
                <a:latin typeface="楷体_GB2312" pitchFamily="49" charset="-122"/>
              </a:rPr>
              <a:t>T'→ε</a:t>
            </a:r>
            <a:endParaRPr lang="en-US" altLang="zh-CN" sz="2800" dirty="0">
              <a:latin typeface="楷体_GB2312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#E'T+        +id*id#    E'→+TE'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          id*id#          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F77F98-1372-4D0F-A347-C53128D3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9542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B59BDA-F26A-43FE-A1EA-61E00FE6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826CA00-E0B6-4EB1-BF50-FA870E0D9C4F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71EC21E-2701-4801-BAB4-2EA547876427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02427D6-3E6A-4A06-9578-B9EC6CAF8E5C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5E10E27-D4D6-4804-87FA-9AAF3C56363D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97D2320-C4B8-40A7-85B2-DF87441EA10F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1CD44B1-D1A8-481B-BD21-555CECA5FC2D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968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2704BA-8C02-400F-94DE-5469C4E0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327FDC8-C5FF-43C5-9C0C-1DCE111A1BC5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9941C8E-4C98-4577-B54D-36BD9446B6E9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265B5CB-7FA4-47AF-8237-DA16183F9EF2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372A7C6-C5F4-4133-9D4E-30AC963618DA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B32265EB-CFA9-4333-8CD5-0A2622714853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ED73628-D6CF-4813-9CDA-6BFF3B28A46F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1480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2767F2-8741-45EF-92D5-074586844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566AE09-E082-4045-9FEA-871849C14F4B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1B9D3EE-9EFF-460A-944D-20596AF2CD52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85E9F3B-0C9B-4F99-917D-F7FE233908FE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5C5E88C-D417-4907-8905-9FC710A5EF28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381233A6-CE6D-4E7B-8899-84B40F42A5A6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5660E5E-E420-4BEF-A23A-11B10EF97F36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1152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2B0E84-A9AC-441F-9781-072983FAD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A365CDA-0950-4E7E-9E68-8A8E7D9C6A00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E8BBFFA-0A05-4F2F-9180-279DF6C0ED5E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DA72197-EF06-408B-BECD-5706A0AE295C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A87B309-7877-4382-91C5-0A7865D92DCE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63957DE-806D-49B3-A33B-19A3F3A2FF7D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DE89ACC-FFDA-403C-AEA4-A728F9C54056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5919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4A4871-2F03-47F4-AB5D-D2E520E2D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39179FC-21A9-4AAE-8FE4-29EB1DE890EF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D358316-6B1B-4062-92C6-E29A4708E06C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89DDF56-AEEF-4B0D-AF4E-33E414B163D8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D2CE0AE-98A7-48E4-A03A-DE2485A67E56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A67EAB93-EE73-412F-9E2B-4B9CFC069559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122F002-8CAF-4BC5-96C2-09B134C90546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0799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8C0213-1DC7-4C43-8E2A-4AAEDB9FA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7E00417-FF1D-45D5-B11F-F4AF8A9F0DF3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686BA21-694B-4AE6-A47F-9C510A31323F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4F7FF53-14C8-4872-941B-906FF6C710FD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9C6A632-ED86-4037-A7D8-9D6E3BCA8E89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C8BC6CE-E4E2-43FC-AA82-5D1CBED44083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F6ECB4-3F55-4162-A1B6-EE5B47E2E4CC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722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3D807F-3AD1-4A64-ADA4-11F8E255F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9D17896-F621-406E-A402-AE544A3F9F5F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3B99C25-B8EA-4F74-8BA6-4269B5FC5C8A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1CE638-612C-45CF-86BB-7F5EBBD63435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7DDA8E0-7FF4-4B79-B38E-D0FF1C213487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29530F4-8443-4221-8DDC-24959C98EA84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2F9CBD8-7C20-4BBF-80CF-E447EA593CF6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7517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9CAB31-7C3A-466E-A868-50A536369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45338C7-CCB9-458B-86D1-C7C1D247682D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0F1D11C-A532-4F42-80F2-9E9F72D0A6CE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7E5C6BA-C1C8-40FE-AC58-30DF0D354BC2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B890CCE-7533-4246-8C6D-8A662332A232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B49B62C6-392F-40B5-AD78-628DD6BB04DF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34D3ACF-EA13-4593-9C63-C5413A7EA6CB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800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7A78C8-1074-4F1C-8511-07E3FFDE3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F8493F4D-4A88-4828-B15E-27BC2EB02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5560" y="2276872"/>
                <a:ext cx="7488832" cy="144016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lvl="5" indent="-22860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Intuition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：</a:t>
                </a:r>
                <a:endParaRPr lang="en-US" altLang="zh-CN" sz="2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zh-CN" altLang="en-US" sz="2000" dirty="0">
                    <a:solidFill>
                      <a:schemeClr val="bg1"/>
                    </a:solidFill>
                  </a:rPr>
                  <a:t>栈顶非终结符</a:t>
                </a:r>
                <a:r>
                  <a:rPr lang="en-US" altLang="zh-CN" sz="2000" i="1" dirty="0">
                    <a:solidFill>
                      <a:schemeClr val="bg1"/>
                    </a:solidFill>
                  </a:rPr>
                  <a:t>X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与输入终结符</a:t>
                </a:r>
                <a:r>
                  <a:rPr lang="en-US" altLang="zh-CN" sz="2000" i="1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决定所用的（唯一）产生式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zh-CN" altLang="en-US" sz="2000" dirty="0">
                    <a:solidFill>
                      <a:schemeClr val="bg1"/>
                    </a:solidFill>
                  </a:rPr>
                  <a:t>考察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groupCh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CN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的首个终结符</a:t>
                </a:r>
                <a:r>
                  <a:rPr lang="en-US" altLang="zh-CN" sz="2000" i="1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是独一的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F8493F4D-4A88-4828-B15E-27BC2EB02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2276872"/>
                <a:ext cx="7488832" cy="1440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130CEF86-D474-46E2-90A6-0879B0FC500B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9640900-02C9-4974-9450-D665B509DD91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2FEC1D5-207E-4571-8F51-55117A60727D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AFA9DA9-59D9-4168-B9F9-25C4746F909D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3883FDFC-B5E4-4794-9BEE-49B4B3BF34A8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B6ADAF6-3213-485C-A692-D0FA04D7257C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75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3B5A53-7310-418C-A728-416356E6BB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1981200" y="6245225"/>
            <a:ext cx="2133600" cy="476250"/>
          </a:xfrm>
          <a:ln>
            <a:miter lim="800000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>
              <a:buFontTx/>
              <a:buNone/>
              <a:defRPr/>
            </a:pPr>
            <a:fld id="{1F509CC4-B00D-4DC5-9CDA-9D7C9B88648B}" type="datetime1">
              <a:rPr lang="zh-CN" altLang="en-US" noProof="0" smtClean="0">
                <a:latin typeface="+mn-lt"/>
              </a:rPr>
              <a:pPr>
                <a:buFontTx/>
                <a:buNone/>
                <a:defRPr/>
              </a:pPr>
              <a:t>2022/5/5</a:t>
            </a:fld>
            <a:endParaRPr lang="en-US" altLang="zh-CN" noProof="0">
              <a:latin typeface="+mn-lt"/>
            </a:endParaRPr>
          </a:p>
        </p:txBody>
      </p:sp>
      <p:sp>
        <p:nvSpPr>
          <p:cNvPr id="49155" name="灯片编号占位符 5">
            <a:extLst>
              <a:ext uri="{FF2B5EF4-FFF2-40B4-BE49-F238E27FC236}">
                <a16:creationId xmlns:a16="http://schemas.microsoft.com/office/drawing/2014/main" id="{FD7F379E-CCF6-4F69-ADE5-64684A5DC1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077200" y="6245225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761B1F9-AA78-47DA-B5ED-0983B751C591}" type="slidenum">
              <a:rPr lang="en-US" altLang="zh-CN" sz="1400">
                <a:latin typeface="Arial" panose="020B0604020202020204" pitchFamily="34" charset="0"/>
              </a:rPr>
              <a:pPr/>
              <a:t>39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F678515F-3876-4E2D-88C5-8D5E5958858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27351" y="260351"/>
            <a:ext cx="4956175" cy="792163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4.2.3 LL(1)</a:t>
            </a:r>
            <a:r>
              <a:rPr lang="zh-CN" altLang="en-US" sz="4000"/>
              <a:t>文法</a:t>
            </a:r>
          </a:p>
        </p:txBody>
      </p:sp>
      <p:sp>
        <p:nvSpPr>
          <p:cNvPr id="2152451" name="Rectangle 3">
            <a:extLst>
              <a:ext uri="{FF2B5EF4-FFF2-40B4-BE49-F238E27FC236}">
                <a16:creationId xmlns:a16="http://schemas.microsoft.com/office/drawing/2014/main" id="{FF2C664C-554B-415A-8B66-38DD0907A1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44650" y="1773238"/>
            <a:ext cx="8915400" cy="4392612"/>
          </a:xfrm>
        </p:spPr>
        <p:txBody>
          <a:bodyPr vert="horz" lIns="92075" tIns="46038" rIns="92075" bIns="46038" rtlCol="0">
            <a:normAutofit/>
          </a:bodyPr>
          <a:lstStyle/>
          <a:p>
            <a:pPr marL="363538" indent="-363538">
              <a:buNone/>
            </a:pPr>
            <a:r>
              <a:rPr lang="zh-CN" altLang="en-US" sz="2600" dirty="0">
                <a:solidFill>
                  <a:srgbClr val="FF0000"/>
                </a:solidFill>
                <a:latin typeface="楷体_GB2312" pitchFamily="49" charset="-122"/>
              </a:rPr>
              <a:t>问题：什么样的文法对其句子才能进行确定的自顶向下分析？</a:t>
            </a:r>
          </a:p>
          <a:p>
            <a:pPr marL="363538" indent="-363538"/>
            <a:endParaRPr lang="en-US" altLang="zh-CN" sz="2600" dirty="0">
              <a:latin typeface="Times New Roman" panose="02020603050405020304" pitchFamily="18" charset="0"/>
            </a:endParaRPr>
          </a:p>
          <a:p>
            <a:pPr marL="363538" indent="-363538"/>
            <a:r>
              <a:rPr lang="zh-CN" altLang="en-US" sz="2600" dirty="0">
                <a:latin typeface="Times New Roman" panose="02020603050405020304" pitchFamily="18" charset="0"/>
              </a:rPr>
              <a:t>确定的自顶向下分析首先从文法的开始符号出发，每一步推导都根据当前句型的最左语法变量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和当前输入符号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→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</a:rPr>
              <a:t>|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|…|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>
                <a:latin typeface="Times New Roman" panose="02020603050405020304" pitchFamily="18" charset="0"/>
              </a:rPr>
              <a:t>m, </a:t>
            </a:r>
            <a:r>
              <a:rPr lang="zh-CN" altLang="en-US" sz="2600" dirty="0">
                <a:solidFill>
                  <a:srgbClr val="FF00FF"/>
                </a:solidFill>
                <a:latin typeface="Times New Roman" panose="02020603050405020304" pitchFamily="18" charset="0"/>
              </a:rPr>
              <a:t>选择</a:t>
            </a:r>
            <a:r>
              <a:rPr lang="en-US" altLang="zh-CN" sz="2600" i="1" dirty="0">
                <a:solidFill>
                  <a:srgbClr val="FF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solidFill>
                  <a:srgbClr val="FF00FF"/>
                </a:solidFill>
                <a:latin typeface="Times New Roman" panose="02020603050405020304" pitchFamily="18" charset="0"/>
              </a:rPr>
              <a:t>的某个候选式</a:t>
            </a:r>
            <a:r>
              <a:rPr lang="en-US" altLang="zh-CN" sz="2600" i="1" dirty="0">
                <a:solidFill>
                  <a:srgbClr val="FF00FF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 err="1">
                <a:solidFill>
                  <a:srgbClr val="FF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solidFill>
                  <a:srgbClr val="FF00FF"/>
                </a:solidFill>
                <a:latin typeface="Times New Roman" panose="02020603050405020304" pitchFamily="18" charset="0"/>
              </a:rPr>
              <a:t>来替换</a:t>
            </a:r>
            <a:r>
              <a:rPr lang="en-US" altLang="zh-CN" sz="2600" i="1" dirty="0">
                <a:solidFill>
                  <a:srgbClr val="FF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，并使得从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latin typeface="Times New Roman" panose="02020603050405020304" pitchFamily="18" charset="0"/>
              </a:rPr>
              <a:t>推导出的第一个终结符恰好是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marL="363538" indent="-363538"/>
            <a:r>
              <a:rPr lang="zh-CN" altLang="en-US" sz="2600" dirty="0">
                <a:solidFill>
                  <a:srgbClr val="00B050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26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solidFill>
                  <a:srgbClr val="00B050"/>
                </a:solidFill>
                <a:latin typeface="Times New Roman" panose="02020603050405020304" pitchFamily="18" charset="0"/>
              </a:rPr>
              <a:t>有多个候选式时，当前选中的候选式必须是惟一的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marL="363538" indent="-363538"/>
            <a:r>
              <a:rPr lang="zh-CN" altLang="en-US" sz="2600" dirty="0">
                <a:latin typeface="Times New Roman" panose="02020603050405020304" pitchFamily="18" charset="0"/>
              </a:rPr>
              <a:t>第一个终结符是指符号串的第一个符号，并且是终结符号，可以称为首终结符号。在自顶向下的分析中，它对选取候选式具有重要的作用。为此引入首符号集的概念。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15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5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15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15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45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B64F23-3E2A-40A9-B774-32D42AEF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8"/>
          <a:stretch/>
        </p:blipFill>
        <p:spPr>
          <a:xfrm rot="5400000">
            <a:off x="3579418" y="-426618"/>
            <a:ext cx="5033164" cy="91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4D556E-E1B1-4DA4-AFC9-FA3C63FA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8107C2F-2CFB-4F77-9AC5-199835F31F25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D06FABC-819C-4799-81C7-6569D3F5F85F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FAB8C59-B03E-4541-8BD6-C28762CE3B11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69C995F-56A8-4658-8FFC-E908DF5B6888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073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灯片编号占位符 5">
            <a:extLst>
              <a:ext uri="{FF2B5EF4-FFF2-40B4-BE49-F238E27FC236}">
                <a16:creationId xmlns:a16="http://schemas.microsoft.com/office/drawing/2014/main" id="{E6D69EE4-9096-42FE-8CE0-CB1C6F2C9C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077200" y="6245225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6A43161-DA21-40E8-9A28-528060306291}" type="slidenum">
              <a:rPr lang="en-US" altLang="zh-CN" sz="1400">
                <a:latin typeface="Arial" panose="020B0604020202020204" pitchFamily="34" charset="0"/>
              </a:rPr>
              <a:pPr/>
              <a:t>40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13ABC5E8-32B9-46D7-9BD5-0BC01787AB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55913" y="333376"/>
            <a:ext cx="4919662" cy="792163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4.2.3 LL(1)</a:t>
            </a:r>
            <a:r>
              <a:rPr lang="zh-CN" altLang="en-US" sz="4000"/>
              <a:t>文法</a:t>
            </a:r>
          </a:p>
        </p:txBody>
      </p:sp>
      <p:sp>
        <p:nvSpPr>
          <p:cNvPr id="2156547" name="Rectangle 3">
            <a:extLst>
              <a:ext uri="{FF2B5EF4-FFF2-40B4-BE49-F238E27FC236}">
                <a16:creationId xmlns:a16="http://schemas.microsoft.com/office/drawing/2014/main" id="{B196C0B2-0D35-4EBD-8D51-E2104EF358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47850" y="1555751"/>
            <a:ext cx="8591550" cy="4968875"/>
          </a:xfrm>
        </p:spPr>
        <p:txBody>
          <a:bodyPr vert="horz" lIns="92075" tIns="46038" rIns="92075" bIns="46038" rtlCol="0">
            <a:normAutofit/>
          </a:bodyPr>
          <a:lstStyle/>
          <a:p>
            <a:pPr marL="812800" indent="-812800">
              <a:buNone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定义：</a:t>
            </a:r>
            <a:endParaRPr lang="en-US" altLang="zh-CN" sz="26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假设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是文法</a:t>
            </a:r>
            <a:r>
              <a:rPr lang="en-US" altLang="zh-CN" sz="2600" i="1" dirty="0">
                <a:latin typeface="Times New Roman" panose="02020603050405020304" pitchFamily="18" charset="0"/>
              </a:rPr>
              <a:t>G</a:t>
            </a:r>
            <a:r>
              <a:rPr lang="en-US" altLang="zh-CN" sz="2600" dirty="0">
                <a:latin typeface="Times New Roman" panose="02020603050405020304" pitchFamily="18" charset="0"/>
              </a:rPr>
              <a:t>=(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T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P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S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的符号串，即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i="1" dirty="0">
                <a:latin typeface="Times New Roman" panose="02020603050405020304" pitchFamily="18" charset="0"/>
              </a:rPr>
              <a:t> V </a:t>
            </a:r>
            <a:r>
              <a:rPr lang="zh-CN" altLang="en-US" sz="2600" dirty="0">
                <a:latin typeface="Times New Roman" panose="02020603050405020304" pitchFamily="18" charset="0"/>
              </a:rPr>
              <a:t>，从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推导出的任意串的首个终结符号集记作</a:t>
            </a:r>
            <a:r>
              <a:rPr lang="en-US" altLang="zh-CN" sz="2600" dirty="0">
                <a:latin typeface="Times New Roman" panose="02020603050405020304" pitchFamily="18" charset="0"/>
              </a:rPr>
              <a:t>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marL="812800" indent="-812800"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	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)={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2600" dirty="0" err="1">
                <a:latin typeface="Times New Roman" panose="02020603050405020304" pitchFamily="18" charset="0"/>
              </a:rPr>
              <a:t>|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2600" i="1" dirty="0">
                <a:latin typeface="Times New Roman" panose="02020603050405020304" pitchFamily="18" charset="0"/>
              </a:rPr>
              <a:t>     bβ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T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β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en-US" altLang="zh-CN" sz="2600" dirty="0">
                <a:latin typeface="Times New Roman" panose="02020603050405020304" pitchFamily="18" charset="0"/>
              </a:rPr>
              <a:t>∪</a:t>
            </a:r>
            <a:r>
              <a:rPr lang="en-US" altLang="zh-CN" sz="2600" i="1" dirty="0">
                <a:latin typeface="Times New Roman" panose="02020603050405020304" pitchFamily="18" charset="0"/>
              </a:rPr>
              <a:t>T</a:t>
            </a:r>
            <a:r>
              <a:rPr lang="en-US" altLang="zh-CN" sz="2600" dirty="0">
                <a:latin typeface="Times New Roman" panose="02020603050405020304" pitchFamily="18" charset="0"/>
              </a:rPr>
              <a:t>)*}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特别地，如果</a:t>
            </a:r>
            <a:r>
              <a:rPr lang="en-US" altLang="zh-CN" sz="2600" i="1">
                <a:latin typeface="Times New Roman" panose="02020603050405020304" pitchFamily="18" charset="0"/>
              </a:rPr>
              <a:t>A    </a:t>
            </a:r>
            <a:r>
              <a:rPr lang="en-US" altLang="zh-CN" sz="2600" i="1" dirty="0">
                <a:latin typeface="Times New Roman" panose="02020603050405020304" pitchFamily="18" charset="0"/>
              </a:rPr>
              <a:t>ε</a:t>
            </a:r>
            <a:r>
              <a:rPr lang="zh-CN" altLang="en-US" sz="2600" dirty="0">
                <a:latin typeface="Times New Roman" panose="02020603050405020304" pitchFamily="18" charset="0"/>
              </a:rPr>
              <a:t>，则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ε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dirty="0" err="1">
                <a:latin typeface="Times New Roman" panose="02020603050405020304" pitchFamily="18" charset="0"/>
              </a:rPr>
              <a:t>FIRST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marL="812800" indent="-812800">
              <a:buNone/>
            </a:pPr>
            <a:endParaRPr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4103" name="Rectangle 5">
            <a:extLst>
              <a:ext uri="{FF2B5EF4-FFF2-40B4-BE49-F238E27FC236}">
                <a16:creationId xmlns:a16="http://schemas.microsoft.com/office/drawing/2014/main" id="{4007BEA1-6079-4D55-86D7-91E04C71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graphicFrame>
        <p:nvGraphicFramePr>
          <p:cNvPr id="4098" name="Object 4">
            <a:extLst>
              <a:ext uri="{FF2B5EF4-FFF2-40B4-BE49-F238E27FC236}">
                <a16:creationId xmlns:a16="http://schemas.microsoft.com/office/drawing/2014/main" id="{BEC3CFEB-617E-4603-92A8-2BB00E5452B6}"/>
              </a:ext>
            </a:extLst>
          </p:cNvPr>
          <p:cNvGraphicFramePr>
            <a:graphicFrameLocks/>
          </p:cNvGraphicFramePr>
          <p:nvPr/>
        </p:nvGraphicFramePr>
        <p:xfrm>
          <a:off x="4079875" y="3270250"/>
          <a:ext cx="4016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3" imgW="165028" imgH="228501" progId="Equation.DSMT4">
                  <p:embed/>
                </p:oleObj>
              </mc:Choice>
              <mc:Fallback>
                <p:oleObj r:id="rId3" imgW="165028" imgH="228501" progId="Equation.DSMT4">
                  <p:embed/>
                  <p:pic>
                    <p:nvPicPr>
                      <p:cNvPr id="4098" name="Object 4">
                        <a:extLst>
                          <a:ext uri="{FF2B5EF4-FFF2-40B4-BE49-F238E27FC236}">
                            <a16:creationId xmlns:a16="http://schemas.microsoft.com/office/drawing/2014/main" id="{BEC3CFEB-617E-4603-92A8-2BB00E5452B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3270250"/>
                        <a:ext cx="40163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Rectangle 7">
            <a:extLst>
              <a:ext uri="{FF2B5EF4-FFF2-40B4-BE49-F238E27FC236}">
                <a16:creationId xmlns:a16="http://schemas.microsoft.com/office/drawing/2014/main" id="{5449796A-68D6-4DB2-A655-4BA4DCC88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graphicFrame>
        <p:nvGraphicFramePr>
          <p:cNvPr id="4099" name="Object 6">
            <a:extLst>
              <a:ext uri="{FF2B5EF4-FFF2-40B4-BE49-F238E27FC236}">
                <a16:creationId xmlns:a16="http://schemas.microsoft.com/office/drawing/2014/main" id="{B74A0C83-39D0-4ED5-8B80-7414FA3F5999}"/>
              </a:ext>
            </a:extLst>
          </p:cNvPr>
          <p:cNvGraphicFramePr>
            <a:graphicFrameLocks/>
          </p:cNvGraphicFramePr>
          <p:nvPr/>
        </p:nvGraphicFramePr>
        <p:xfrm>
          <a:off x="4924425" y="2849563"/>
          <a:ext cx="3492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r:id="rId5" imgW="165028" imgH="228501" progId="Equation.DSMT4">
                  <p:embed/>
                </p:oleObj>
              </mc:Choice>
              <mc:Fallback>
                <p:oleObj r:id="rId5" imgW="165028" imgH="228501" progId="Equation.DSMT4">
                  <p:embed/>
                  <p:pic>
                    <p:nvPicPr>
                      <p:cNvPr id="4099" name="Object 6">
                        <a:extLst>
                          <a:ext uri="{FF2B5EF4-FFF2-40B4-BE49-F238E27FC236}">
                            <a16:creationId xmlns:a16="http://schemas.microsoft.com/office/drawing/2014/main" id="{B74A0C83-39D0-4ED5-8B80-7414FA3F599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2849563"/>
                        <a:ext cx="3492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54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灯片编号占位符 5">
            <a:extLst>
              <a:ext uri="{FF2B5EF4-FFF2-40B4-BE49-F238E27FC236}">
                <a16:creationId xmlns:a16="http://schemas.microsoft.com/office/drawing/2014/main" id="{E6D69EE4-9096-42FE-8CE0-CB1C6F2C9C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077200" y="6245225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6A43161-DA21-40E8-9A28-528060306291}" type="slidenum">
              <a:rPr lang="en-US" altLang="zh-CN" sz="1400">
                <a:latin typeface="Arial" panose="020B0604020202020204" pitchFamily="34" charset="0"/>
              </a:rPr>
              <a:pPr/>
              <a:t>41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13ABC5E8-32B9-46D7-9BD5-0BC01787AB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55913" y="333376"/>
            <a:ext cx="4919662" cy="792163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4.2.3 LL(1)</a:t>
            </a:r>
            <a:r>
              <a:rPr lang="zh-CN" altLang="en-US" sz="4000"/>
              <a:t>文法</a:t>
            </a:r>
          </a:p>
        </p:txBody>
      </p:sp>
      <p:sp>
        <p:nvSpPr>
          <p:cNvPr id="2156547" name="Rectangle 3">
            <a:extLst>
              <a:ext uri="{FF2B5EF4-FFF2-40B4-BE49-F238E27FC236}">
                <a16:creationId xmlns:a16="http://schemas.microsoft.com/office/drawing/2014/main" id="{B196C0B2-0D35-4EBD-8D51-E2104EF358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47850" y="1555751"/>
            <a:ext cx="8591550" cy="4968875"/>
          </a:xfrm>
        </p:spPr>
        <p:txBody>
          <a:bodyPr vert="horz" lIns="92075" tIns="46038" rIns="92075" bIns="46038" rtlCol="0">
            <a:normAutofit/>
          </a:bodyPr>
          <a:lstStyle/>
          <a:p>
            <a:pPr marL="812800" indent="-812800">
              <a:buNone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定义：</a:t>
            </a:r>
            <a:endParaRPr lang="en-US" altLang="zh-CN" sz="26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假设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zh-CN" altLang="en-US" sz="2600" dirty="0">
                <a:latin typeface="Times New Roman" panose="02020603050405020304" pitchFamily="18" charset="0"/>
              </a:rPr>
              <a:t>是文法</a:t>
            </a:r>
            <a:r>
              <a:rPr lang="en-US" altLang="zh-CN" sz="2600" i="1" dirty="0">
                <a:latin typeface="Times New Roman" panose="02020603050405020304" pitchFamily="18" charset="0"/>
              </a:rPr>
              <a:t>G</a:t>
            </a:r>
            <a:r>
              <a:rPr lang="en-US" altLang="zh-CN" sz="2600" dirty="0">
                <a:latin typeface="Times New Roman" panose="02020603050405020304" pitchFamily="18" charset="0"/>
              </a:rPr>
              <a:t>=(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T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P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S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的符号串，即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en-US" altLang="zh-CN" sz="2600" dirty="0">
                <a:latin typeface="Times New Roman" panose="02020603050405020304" pitchFamily="18" charset="0"/>
              </a:rPr>
              <a:t>∪</a:t>
            </a:r>
            <a:r>
              <a:rPr lang="en-US" altLang="zh-CN" sz="2600" i="1" dirty="0">
                <a:latin typeface="Times New Roman" panose="02020603050405020304" pitchFamily="18" charset="0"/>
              </a:rPr>
              <a:t>T</a:t>
            </a:r>
            <a:r>
              <a:rPr lang="en-US" altLang="zh-CN" sz="2600" dirty="0">
                <a:latin typeface="Times New Roman" panose="02020603050405020304" pitchFamily="18" charset="0"/>
              </a:rPr>
              <a:t>)*</a:t>
            </a:r>
            <a:r>
              <a:rPr lang="zh-CN" altLang="en-US" sz="2600" dirty="0">
                <a:latin typeface="Times New Roman" panose="02020603050405020304" pitchFamily="18" charset="0"/>
              </a:rPr>
              <a:t>，从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zh-CN" altLang="en-US" sz="2600" dirty="0">
                <a:latin typeface="Times New Roman" panose="02020603050405020304" pitchFamily="18" charset="0"/>
              </a:rPr>
              <a:t>推导出的任意串的首个终结符号集记作</a:t>
            </a:r>
            <a:r>
              <a:rPr lang="en-US" altLang="zh-CN" sz="2600" dirty="0">
                <a:latin typeface="Times New Roman" panose="02020603050405020304" pitchFamily="18" charset="0"/>
              </a:rPr>
              <a:t>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marL="812800" indent="-812800"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	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dirty="0">
                <a:latin typeface="Times New Roman" panose="02020603050405020304" pitchFamily="18" charset="0"/>
              </a:rPr>
              <a:t>)={</a:t>
            </a:r>
            <a:r>
              <a:rPr lang="en-US" altLang="zh-CN" sz="2600" i="1" dirty="0">
                <a:latin typeface="Times New Roman" panose="02020603050405020304" pitchFamily="18" charset="0"/>
              </a:rPr>
              <a:t>b</a:t>
            </a:r>
            <a:r>
              <a:rPr lang="en-US" altLang="zh-CN" sz="2600" dirty="0">
                <a:latin typeface="Times New Roman" panose="02020603050405020304" pitchFamily="18" charset="0"/>
              </a:rPr>
              <a:t>|</a:t>
            </a:r>
            <a:r>
              <a:rPr lang="en-US" altLang="zh-CN" sz="2600" i="1" dirty="0">
                <a:latin typeface="Times New Roman" panose="02020603050405020304" pitchFamily="18" charset="0"/>
              </a:rPr>
              <a:t>α     bβ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T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β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en-US" altLang="zh-CN" sz="2600" dirty="0">
                <a:latin typeface="Times New Roman" panose="02020603050405020304" pitchFamily="18" charset="0"/>
              </a:rPr>
              <a:t>∪</a:t>
            </a:r>
            <a:r>
              <a:rPr lang="en-US" altLang="zh-CN" sz="2600" i="1" dirty="0">
                <a:latin typeface="Times New Roman" panose="02020603050405020304" pitchFamily="18" charset="0"/>
              </a:rPr>
              <a:t>T</a:t>
            </a:r>
            <a:r>
              <a:rPr lang="en-US" altLang="zh-CN" sz="2600" dirty="0">
                <a:latin typeface="Times New Roman" panose="02020603050405020304" pitchFamily="18" charset="0"/>
              </a:rPr>
              <a:t>)*}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特别地，如果</a:t>
            </a:r>
            <a:r>
              <a:rPr lang="en-US" altLang="zh-CN" sz="2600" i="1" dirty="0">
                <a:latin typeface="Times New Roman" panose="02020603050405020304" pitchFamily="18" charset="0"/>
              </a:rPr>
              <a:t>α    ε</a:t>
            </a:r>
            <a:r>
              <a:rPr lang="zh-CN" altLang="en-US" sz="2600" dirty="0">
                <a:latin typeface="Times New Roman" panose="02020603050405020304" pitchFamily="18" charset="0"/>
              </a:rPr>
              <a:t>，则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ε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dirty="0" err="1">
                <a:latin typeface="Times New Roman" panose="02020603050405020304" pitchFamily="18" charset="0"/>
              </a:rPr>
              <a:t>FIRST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marL="812800" indent="-812800">
              <a:buNone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用途：</a:t>
            </a:r>
            <a:endParaRPr lang="en-US" altLang="zh-CN" sz="26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如果文法</a:t>
            </a:r>
            <a:r>
              <a:rPr lang="en-US" altLang="zh-CN" sz="2600" i="1" dirty="0">
                <a:latin typeface="Times New Roman" panose="02020603050405020304" pitchFamily="18" charset="0"/>
              </a:rPr>
              <a:t>G</a:t>
            </a:r>
            <a:r>
              <a:rPr lang="zh-CN" altLang="en-US" sz="2600" dirty="0">
                <a:latin typeface="Times New Roman" panose="02020603050405020304" pitchFamily="18" charset="0"/>
              </a:rPr>
              <a:t>中的所有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产生式为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→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</a:rPr>
              <a:t>|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|…|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>
                <a:latin typeface="Times New Roman" panose="02020603050405020304" pitchFamily="18" charset="0"/>
              </a:rPr>
              <a:t>m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要想对</a:t>
            </a:r>
            <a:r>
              <a:rPr lang="en-US" altLang="zh-CN" sz="2600" i="1" dirty="0">
                <a:latin typeface="Times New Roman" panose="02020603050405020304" pitchFamily="18" charset="0"/>
              </a:rPr>
              <a:t>G</a:t>
            </a:r>
            <a:r>
              <a:rPr lang="zh-CN" altLang="en-US" sz="2600" dirty="0">
                <a:latin typeface="Times New Roman" panose="02020603050405020304" pitchFamily="18" charset="0"/>
              </a:rPr>
              <a:t>的句子进行确定的自顶向下分析，必须满足：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对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j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i="1" dirty="0"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j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m</a:t>
            </a:r>
            <a:r>
              <a:rPr lang="zh-CN" altLang="en-US" sz="2600" dirty="0">
                <a:latin typeface="Times New Roman" panose="02020603050405020304" pitchFamily="18" charset="0"/>
              </a:rPr>
              <a:t>；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 err="1">
                <a:latin typeface="Times New Roman" panose="02020603050405020304" pitchFamily="18" charset="0"/>
              </a:rPr>
              <a:t>≠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j</a:t>
            </a:r>
            <a:r>
              <a:rPr lang="zh-CN" altLang="en-US" sz="2600" dirty="0">
                <a:latin typeface="Times New Roman" panose="02020603050405020304" pitchFamily="18" charset="0"/>
              </a:rPr>
              <a:t>，均有</a:t>
            </a:r>
          </a:p>
          <a:p>
            <a:pPr marL="812800" indent="-812800"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)∩FIRST(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latin typeface="Times New Roman" panose="02020603050405020304" pitchFamily="18" charset="0"/>
              </a:rPr>
              <a:t>)=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</a:t>
            </a:r>
            <a:r>
              <a:rPr lang="zh-CN" altLang="en-US" sz="2600" dirty="0">
                <a:latin typeface="Times New Roman" panose="02020603050405020304" pitchFamily="18" charset="0"/>
              </a:rPr>
              <a:t>成立</a:t>
            </a:r>
            <a:endParaRPr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4103" name="Rectangle 5">
            <a:extLst>
              <a:ext uri="{FF2B5EF4-FFF2-40B4-BE49-F238E27FC236}">
                <a16:creationId xmlns:a16="http://schemas.microsoft.com/office/drawing/2014/main" id="{4007BEA1-6079-4D55-86D7-91E04C71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graphicFrame>
        <p:nvGraphicFramePr>
          <p:cNvPr id="4098" name="Object 4">
            <a:extLst>
              <a:ext uri="{FF2B5EF4-FFF2-40B4-BE49-F238E27FC236}">
                <a16:creationId xmlns:a16="http://schemas.microsoft.com/office/drawing/2014/main" id="{BEC3CFEB-617E-4603-92A8-2BB00E5452B6}"/>
              </a:ext>
            </a:extLst>
          </p:cNvPr>
          <p:cNvGraphicFramePr>
            <a:graphicFrameLocks/>
          </p:cNvGraphicFramePr>
          <p:nvPr/>
        </p:nvGraphicFramePr>
        <p:xfrm>
          <a:off x="4079875" y="3270250"/>
          <a:ext cx="4016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r:id="rId3" imgW="165028" imgH="228501" progId="Equation.DSMT4">
                  <p:embed/>
                </p:oleObj>
              </mc:Choice>
              <mc:Fallback>
                <p:oleObj r:id="rId3" imgW="165028" imgH="228501" progId="Equation.DSMT4">
                  <p:embed/>
                  <p:pic>
                    <p:nvPicPr>
                      <p:cNvPr id="4098" name="Object 4">
                        <a:extLst>
                          <a:ext uri="{FF2B5EF4-FFF2-40B4-BE49-F238E27FC236}">
                            <a16:creationId xmlns:a16="http://schemas.microsoft.com/office/drawing/2014/main" id="{BEC3CFEB-617E-4603-92A8-2BB00E5452B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3270250"/>
                        <a:ext cx="40163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Rectangle 7">
            <a:extLst>
              <a:ext uri="{FF2B5EF4-FFF2-40B4-BE49-F238E27FC236}">
                <a16:creationId xmlns:a16="http://schemas.microsoft.com/office/drawing/2014/main" id="{5449796A-68D6-4DB2-A655-4BA4DCC88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graphicFrame>
        <p:nvGraphicFramePr>
          <p:cNvPr id="4099" name="Object 6">
            <a:extLst>
              <a:ext uri="{FF2B5EF4-FFF2-40B4-BE49-F238E27FC236}">
                <a16:creationId xmlns:a16="http://schemas.microsoft.com/office/drawing/2014/main" id="{B74A0C83-39D0-4ED5-8B80-7414FA3F5999}"/>
              </a:ext>
            </a:extLst>
          </p:cNvPr>
          <p:cNvGraphicFramePr>
            <a:graphicFrameLocks/>
          </p:cNvGraphicFramePr>
          <p:nvPr/>
        </p:nvGraphicFramePr>
        <p:xfrm>
          <a:off x="4924425" y="2849563"/>
          <a:ext cx="3492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r:id="rId5" imgW="165028" imgH="228501" progId="Equation.DSMT4">
                  <p:embed/>
                </p:oleObj>
              </mc:Choice>
              <mc:Fallback>
                <p:oleObj r:id="rId5" imgW="165028" imgH="228501" progId="Equation.DSMT4">
                  <p:embed/>
                  <p:pic>
                    <p:nvPicPr>
                      <p:cNvPr id="4099" name="Object 6">
                        <a:extLst>
                          <a:ext uri="{FF2B5EF4-FFF2-40B4-BE49-F238E27FC236}">
                            <a16:creationId xmlns:a16="http://schemas.microsoft.com/office/drawing/2014/main" id="{B74A0C83-39D0-4ED5-8B80-7414FA3F599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2849563"/>
                        <a:ext cx="3492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704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6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6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6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56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54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>
            <a:extLst>
              <a:ext uri="{FF2B5EF4-FFF2-40B4-BE49-F238E27FC236}">
                <a16:creationId xmlns:a16="http://schemas.microsoft.com/office/drawing/2014/main" id="{13ABC5E8-32B9-46D7-9BD5-0BC01787AB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55913" y="333376"/>
            <a:ext cx="4919662" cy="792163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4.2.3 LL(1)</a:t>
            </a:r>
            <a:r>
              <a:rPr lang="zh-CN" altLang="en-US" sz="4000"/>
              <a:t>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6547" name="Rectangle 3">
                <a:extLst>
                  <a:ext uri="{FF2B5EF4-FFF2-40B4-BE49-F238E27FC236}">
                    <a16:creationId xmlns:a16="http://schemas.microsoft.com/office/drawing/2014/main" id="{B196C0B2-0D35-4EBD-8D51-E2104EF3585A}"/>
                  </a:ext>
                </a:extLst>
              </p:cNvPr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847850" y="1555750"/>
                <a:ext cx="8591550" cy="5302250"/>
              </a:xfrm>
            </p:spPr>
            <p:txBody>
              <a:bodyPr vert="horz" lIns="92075" tIns="46038" rIns="92075" bIns="46038" rtlCol="0">
                <a:normAutofit/>
              </a:bodyPr>
              <a:lstStyle/>
              <a:p>
                <a:pPr marL="812800" indent="-812800">
                  <a:buNone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定义：</a:t>
                </a:r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  <a:p>
                <a:pPr marL="812800" indent="-812800"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假设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是文法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G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=(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V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T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P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的符号串，即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∪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)*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，从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推导出的任意串的首个终结符号集记作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FIRST(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：</a:t>
                </a:r>
              </a:p>
              <a:p>
                <a:pPr marL="812800" indent="-81280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</a:rPr>
                  <a:t>	FIRST(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)={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|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     bβ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0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i="1" dirty="0" err="1">
                    <a:latin typeface="Times New Roman" panose="02020603050405020304" pitchFamily="18" charset="0"/>
                  </a:rPr>
                  <a:t>T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β</a:t>
                </a:r>
                <a:r>
                  <a:rPr lang="en-US" altLang="zh-CN" sz="2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∪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)*}</a:t>
                </a:r>
                <a:endParaRPr lang="zh-CN" altLang="en-US" sz="2000" dirty="0">
                  <a:latin typeface="Times New Roman" panose="02020603050405020304" pitchFamily="18" charset="0"/>
                </a:endParaRPr>
              </a:p>
              <a:p>
                <a:pPr marL="812800" indent="-812800"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特别地，如果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    ε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，则</a:t>
                </a:r>
                <a:r>
                  <a:rPr lang="en-US" altLang="zh-CN" sz="2000" i="1" dirty="0" err="1">
                    <a:latin typeface="Times New Roman" panose="02020603050405020304" pitchFamily="18" charset="0"/>
                  </a:rPr>
                  <a:t>ε</a:t>
                </a:r>
                <a:r>
                  <a:rPr lang="en-US" altLang="zh-CN" sz="2000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dirty="0" err="1">
                    <a:latin typeface="Times New Roman" panose="02020603050405020304" pitchFamily="18" charset="0"/>
                  </a:rPr>
                  <a:t>FIRST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。</a:t>
                </a:r>
              </a:p>
              <a:p>
                <a:pPr eaLnBrk="1" hangingPunct="1"/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先考虑一种简化情况：文法中没有如下形式的空串产生式，对所有非终结符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，计算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FIRST(A)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  <a:p>
                <a:pPr lvl="1" eaLnBrk="1" hangingPunct="1"/>
                <a:r>
                  <a:rPr lang="zh-CN" alt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𝑨→</a:t>
                </a:r>
                <a:r>
                  <a:rPr lang="en-US" altLang="zh-CN" sz="22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ε</a:t>
                </a:r>
              </a:p>
              <a:p>
                <a:pPr eaLnBrk="1" hangingPunct="1"/>
                <a:r>
                  <a:rPr lang="zh-CN" altLang="en-US" sz="26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思路：不动点迭代</a:t>
                </a:r>
                <a:endParaRPr lang="en-US" altLang="zh-CN" sz="26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914400" lvl="1" indent="-457200">
                  <a:buClr>
                    <a:srgbClr val="C00000"/>
                  </a:buClr>
                  <a:buSzPct val="100000"/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初始化：对每一个非终结符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A: FIRST(A)={</a:t>
                </a:r>
                <a:r>
                  <a:rPr lang="en-US" altLang="zh-CN" sz="2000" i="1" dirty="0" err="1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 err="1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|A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→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 bβ, </a:t>
                </a:r>
                <a:r>
                  <a:rPr lang="en-US" altLang="zh-CN" sz="2000" i="1" dirty="0" err="1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 err="1">
                    <a:solidFill>
                      <a:srgbClr val="0E2133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i="1" dirty="0" err="1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, β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∪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)*}</a:t>
                </a:r>
              </a:p>
              <a:p>
                <a:pPr marL="914400" lvl="1" indent="-457200">
                  <a:buClr>
                    <a:srgbClr val="C00000"/>
                  </a:buClr>
                  <a:buSzPct val="100000"/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不断重复以下操作，直到所有的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FIRST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集合都不再变化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:</a:t>
                </a:r>
              </a:p>
              <a:p>
                <a:pPr marL="457200" lvl="1" indent="0">
                  <a:buClr>
                    <a:srgbClr val="C00000"/>
                  </a:buClr>
                  <a:buSzPct val="100000"/>
                  <a:buNone/>
                </a:pP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	        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对于每一个非终结符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和每一个形如 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→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i="1" dirty="0" err="1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Bw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的生成式，</a:t>
                </a:r>
                <a:endParaRPr lang="en-US" altLang="zh-CN" sz="2000" dirty="0">
                  <a:solidFill>
                    <a:srgbClr val="0E2133"/>
                  </a:solidFill>
                  <a:latin typeface="Times New Roman" panose="02020603050405020304" pitchFamily="18" charset="0"/>
                </a:endParaRPr>
              </a:p>
              <a:p>
                <a:pPr marL="457200" lvl="1" indent="0">
                  <a:buClr>
                    <a:srgbClr val="C00000"/>
                  </a:buClr>
                  <a:buSzPct val="100000"/>
                  <a:buNone/>
                </a:pP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	        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更新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的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FIRST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集合：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FIRST(A)=FIRST(A)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E2133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FIRST(B)</a:t>
                </a:r>
              </a:p>
              <a:p>
                <a:pPr marL="803275" lvl="1" indent="-346075">
                  <a:buFont typeface="+mj-lt"/>
                  <a:buAutoNum type="arabicPeriod"/>
                </a:pPr>
                <a:endParaRPr lang="en-US" altLang="zh-CN" sz="2000" dirty="0">
                  <a:solidFill>
                    <a:srgbClr val="0E2133"/>
                  </a:solidFill>
                  <a:latin typeface="Times New Roman" panose="02020603050405020304" pitchFamily="18" charset="0"/>
                </a:endParaRPr>
              </a:p>
              <a:p>
                <a:pPr marL="720725" lvl="1" indent="-263525"/>
                <a:endParaRPr lang="en-US" altLang="zh-CN" sz="2200" dirty="0">
                  <a:solidFill>
                    <a:srgbClr val="0E2133"/>
                  </a:solidFill>
                  <a:latin typeface="Times New Roman" panose="02020603050405020304" pitchFamily="18" charset="0"/>
                </a:endParaRPr>
              </a:p>
              <a:p>
                <a:pPr marL="720725" lvl="1" indent="-263525"/>
                <a:endParaRPr lang="en-US" altLang="zh-CN" sz="2200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  <a:p>
                <a:pPr marL="720725" lvl="1" indent="-263525"/>
                <a:endParaRPr lang="en-US" altLang="zh-CN" sz="2200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  <a:p>
                <a:pPr marL="812800" indent="-812800">
                  <a:buNone/>
                </a:pPr>
                <a:endParaRPr lang="en-US" altLang="zh-CN" sz="26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56547" name="Rectangle 3">
                <a:extLst>
                  <a:ext uri="{FF2B5EF4-FFF2-40B4-BE49-F238E27FC236}">
                    <a16:creationId xmlns:a16="http://schemas.microsoft.com/office/drawing/2014/main" id="{B196C0B2-0D35-4EBD-8D51-E2104EF35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847850" y="1555750"/>
                <a:ext cx="8591550" cy="5302250"/>
              </a:xfrm>
              <a:blipFill>
                <a:blip r:embed="rId3"/>
                <a:stretch>
                  <a:fillRect l="-1064" t="-1149" r="-1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3" name="Rectangle 5">
            <a:extLst>
              <a:ext uri="{FF2B5EF4-FFF2-40B4-BE49-F238E27FC236}">
                <a16:creationId xmlns:a16="http://schemas.microsoft.com/office/drawing/2014/main" id="{4007BEA1-6079-4D55-86D7-91E04C71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4104" name="Rectangle 7">
            <a:extLst>
              <a:ext uri="{FF2B5EF4-FFF2-40B4-BE49-F238E27FC236}">
                <a16:creationId xmlns:a16="http://schemas.microsoft.com/office/drawing/2014/main" id="{5449796A-68D6-4DB2-A655-4BA4DCC88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graphicFrame>
        <p:nvGraphicFramePr>
          <p:cNvPr id="4099" name="Object 6">
            <a:extLst>
              <a:ext uri="{FF2B5EF4-FFF2-40B4-BE49-F238E27FC236}">
                <a16:creationId xmlns:a16="http://schemas.microsoft.com/office/drawing/2014/main" id="{B74A0C83-39D0-4ED5-8B80-7414FA3F5999}"/>
              </a:ext>
            </a:extLst>
          </p:cNvPr>
          <p:cNvGraphicFramePr>
            <a:graphicFrameLocks/>
          </p:cNvGraphicFramePr>
          <p:nvPr/>
        </p:nvGraphicFramePr>
        <p:xfrm>
          <a:off x="4358656" y="2492896"/>
          <a:ext cx="3492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r:id="rId4" imgW="165028" imgH="228501" progId="Equation.DSMT4">
                  <p:embed/>
                </p:oleObj>
              </mc:Choice>
              <mc:Fallback>
                <p:oleObj r:id="rId4" imgW="165028" imgH="228501" progId="Equation.DSMT4">
                  <p:embed/>
                  <p:pic>
                    <p:nvPicPr>
                      <p:cNvPr id="4099" name="Object 6">
                        <a:extLst>
                          <a:ext uri="{FF2B5EF4-FFF2-40B4-BE49-F238E27FC236}">
                            <a16:creationId xmlns:a16="http://schemas.microsoft.com/office/drawing/2014/main" id="{B74A0C83-39D0-4ED5-8B80-7414FA3F599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8656" y="2492896"/>
                        <a:ext cx="3492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36BC16F-BCE4-48CD-BB2D-71D49033369B}"/>
                  </a:ext>
                </a:extLst>
              </p:cNvPr>
              <p:cNvSpPr txBox="1"/>
              <p:nvPr/>
            </p:nvSpPr>
            <p:spPr>
              <a:xfrm>
                <a:off x="5398152" y="4206875"/>
                <a:ext cx="4730296" cy="36933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2"/>
                    </a:solidFill>
                  </a:rPr>
                  <a:t>条件：文法不含空产生式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36BC16F-BCE4-48CD-BB2D-71D490333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52" y="4206875"/>
                <a:ext cx="47302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04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D0889-8ADB-4BA3-8443-C37FDC7D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FIRST</a:t>
            </a:r>
            <a:r>
              <a:rPr lang="zh-CN" altLang="en-US" dirty="0"/>
              <a:t>集合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EE654-D7A0-4A10-B049-2365F8D4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6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AF5808-5CF4-4317-A982-BD0E57A08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4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EE0BE8-F00C-429F-AAB5-B45ACEA8D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2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E7AFAC-6729-427A-9859-C3BF38E5B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48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AB14ED-AA09-4CC4-BA05-AF7AFF261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14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C336FD-58F4-45B1-9757-96CD9832A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2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83CE58-1EE0-4782-86BA-AAAE45199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4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325E89-3CEF-4A25-BD42-218F3CCAC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94EDB60-9AAA-43F2-B0C5-244B857D749E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6CA1460-8828-42D7-9852-6A7B1A21645C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04E0C8A-86D8-4BE6-BC35-D5CA9B746E3D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B27C575-92B1-4251-821A-E4B6E4E01D9C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321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9D5EEE-322B-4049-85C7-F018DFEC3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80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FBD456-8AEC-4BB7-B5B1-C622551F4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98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46F7AB-E8FA-4015-A08D-280E70C4E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49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92A10C-60FA-48A1-BC16-0BBB656E3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7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350CAE-4906-43BC-BB71-95E25821E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1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0D66D4-B77B-4CDC-8D3C-738C02462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5078585-5E07-46A5-A8C7-1B4613C8EFF4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4B17E4D-EA68-4D28-8767-5CEB38DAD113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E6DF40-7DB6-423E-85F6-4336678E9D27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2F4575C-5117-4A19-9928-E7012C7F93D9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55B8AB8-5477-4590-AD05-45620CF1838C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468C2BD-1120-4895-8F08-F950A5F12BD4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1137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A2DAF3-5051-4924-8893-7763ADC26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6D7B116-532D-4D86-8E36-169358372770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F43E93D-AD8D-496D-95E3-F1ED140F1429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126537C-363A-4337-A2F2-AA1CB79F4C89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1D920-C741-4001-B561-69F70BC8925E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B1B8C978-46C0-428C-9AE9-E67D7377C1F6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9F7A4F7-A1C9-4741-B1C5-E7C788F49BCB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661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B5993-3EA9-4C85-B303-97D18A468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9654DEFD-77BC-47F1-8D45-2CC396487E8B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5C99180-B3B0-4CF1-86D9-4EA547B8846F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F7F773D-2847-4533-8D87-194B090D8B8B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D04E42C-6667-4A01-B02F-E57BDAB5A18A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4EDA68F-45B5-4DD3-A6EA-DA0306152545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2F4A876-2BC7-4A5B-81DA-3C62C40CFC79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499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9E0E73-A642-46DF-8959-36B79635E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43DA450-A5C7-4D86-9070-CD0553911D9D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55FE82E-37B7-4C79-86BF-08B05B86E4B7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86DA884-6757-4E64-977F-D460AC1F8F15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F7E585-6F3A-47A2-9ED5-57B9F8335DEA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B8BB02B2-B9B1-4F61-8E46-545A8B2709CA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DBC857F-05EB-4294-B967-9F543BEAEE10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849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3B7D8A-330E-4581-AB59-14FC8D9E2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F660A88-84FC-4F95-A312-EB044C8155A2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816626E-C594-46A3-95A0-65EE756FCA2D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E67C8F-C388-4484-B388-B707DE19CA5E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7BC75AB-0A09-4F96-9D82-9A5150AFB31D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C221F704-5951-4314-861D-706F124F8B73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93F55EB-7F4D-4746-999E-5CB6ABB14CEE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6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A2902A-6E51-4591-BA0B-96FEA578E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991866A-7BBE-4327-AA5D-1A5F04E264B2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77FCC12-9F39-4387-8912-4505296AA29B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0D7FA95-3C3E-4A91-9154-A6E38592EF12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291CC5F-B74D-44F0-BB2D-C08E8B256DBD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956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047086-9F89-4BDA-B1AC-8B925781C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9CAE424-6DE5-4C8A-BA2A-EE012056A9C4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6546C0-6534-4690-B81F-8DA9F4A44FFB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DB0360F-E951-44B8-AD0C-04680A70CF14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3322D9-AB50-406B-A08D-3BB3E6FA7E8A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D9956C86-B51F-4CFA-875F-6BA929618BA0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569E4A7-7B1F-43B7-98E9-A47AFDF291CD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7647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7246E4-D92D-49B4-BC47-8F9CFE6E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68EDA73-4470-4E76-87C5-6AA8A0DD59BD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EB9B573-B42A-4FDC-9171-6B81F8302231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F06C909-BD58-4E72-94D0-8AD9CDE9F1E4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AA726A9-2CC7-4647-8A82-96CAC34DE847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B53F630-3EA3-43AC-9E08-724DE4941514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0D45408-0D85-4FF4-ADAF-C109FAFA6E15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3356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5F3C42-19DE-4DD2-97B4-0E64A97C5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9D83E452-3AFD-4B14-B13D-D63E06336F2C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CCA4A4C-8B1E-4F44-BCB8-F3410E057618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A90AE1-B9A0-468D-876C-16A1DBD3E10D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323D64-89CC-47BD-9492-0101F46AA520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36D7171-997F-4118-A2FF-B463938AB3D7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B26AB45-A7D1-459B-88C6-407B311ACC86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476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32E395-33D9-4E30-9521-5EA079891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4C3872A-2234-4481-BB6A-909F59E785F9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5397B7B-A397-4126-9F58-983250AD4C53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613EEAB-FAC4-4C64-8AE5-A0B05EE19916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9F88493-A9AA-463B-A37D-91D4C9BB5D47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8B61BDF-82F8-4965-99D7-D882FC570695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CA58B54-9BB7-46C2-A346-DC4CB7BB16FE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2625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A5A2E9-046D-4221-8F91-FA6ADB47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4E9BDB3-2242-4732-80F3-3B30EA9A4822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1C1759C-C47F-4AF9-8C9A-70B7A1CF397D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7D7CAA1-0789-490C-B2CD-70DE351209AB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9E40011-020A-471F-B9AB-E1F667B56949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BB2902F-FE2F-47D1-923B-5A7CC7F55904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DEF969D-3A0A-485F-8E35-6999BE05B8C6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493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7E1C57-D3CB-4724-BFFE-73895177E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1150E2C-861E-475F-B5E7-F32F9CEE911A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AC4386E-9437-46B6-8BBA-F0A74DE8BC41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0E09C01-F717-47BA-AD7A-CBE871341E61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E6C2A1C-19C5-4085-B24B-2BCF2B6BC9B8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24CD069-F375-49C0-A273-0D8E3A78FAC0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9B24DE3-6A90-44CB-8DFF-FEDF2BC01645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565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30D593-5C48-48F5-B9C3-F2B18EBB6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8757C68-9151-41B1-AE46-7022F158B295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766525F-8556-4E05-83B9-962669BAF8C9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AB1F05-EB79-44AF-BBAD-F6762215634D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088A591-EA77-4CDB-8159-1E498A086971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E71FC1A-B02E-4F46-8545-077DF39C9E05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F1BB93B-8EA4-45A1-9E45-5537C3EE5D1E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79530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161251-B7A7-4CCE-9B54-2A1F0B289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7CEEF18-A3B0-44C8-B62A-C98729B59D98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D18AD11-9CBB-49E9-B443-87C78A5AC453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EC3DB92-F6FE-4AAC-9948-E1DF37915ECA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DD34ECA-731A-44B3-84C5-C2F893254FB1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EA1CFC4-B9CF-4995-8E87-0274CB41FBBE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02E17BD-D648-4526-A66D-0AE6B3A71ED8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1601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B8B0DE-FFDE-4299-BFA1-D202A9449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88FFE04-80AC-4C96-BC37-32A9D48B2B95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4E4A8B1-0CBD-49FC-B48D-DA0907F5300A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11E96F-8B5A-407E-8CCF-7AC862CDB4C1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E55FAB-0E31-4EBD-A112-7BE79050751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FE5E828-A1CD-4D0E-ACB4-69AE313E2870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0B64640-95B9-44C6-A366-83E49895E7C2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4245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1C9EAC-8148-4022-A612-4585A711C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931A482B-EC54-4010-B4FC-9041596BD0FF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5BDE189-7CDB-485E-A45E-6F910CB5D9EC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0FB7D6-F5E0-4644-A8C4-D27112ED561E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843E3B2-CD2D-4EE5-BFED-21E0649F03E5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9D044E66-F7C7-448C-92C3-7F88BAAB9291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1366398-11C7-4316-9C6F-FE226622B26F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119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250A2B-24B2-48F4-BB7B-F1ADE7D1D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36B65DB-2DF1-4B63-850B-FD0F539796B8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DEBBEA2-467F-419D-82C6-43B7F5D23416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E32B860-8AE3-4ADC-AD5B-63094DCD3499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5D4444C-335C-4F6C-A45F-175A42455463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215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0736D8-F0AC-4A79-B608-F81B584E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7E0DD8E-CAF6-44A2-BB0D-774A69FB07F6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2108391-532A-41D9-A5D7-089868EA1407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29EC843-B158-48C9-BC6B-F3EA889622C9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C1A755E-0F9E-4313-BEC3-DE2BF3DC93F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80E2D5C0-3C45-49BA-8813-27EF5B17196F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52CFAC3-22C3-4027-A9A5-4405D02B3819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0341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8CD118-ADD0-425B-AB07-DD96834CC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131EADE-CBD9-48E7-95FB-83382668698B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9C5CEF6-F280-4456-8ED2-1FCA90B7ED0B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B7083F-60B8-4B78-AD92-F498FBF53BC1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D4B51C-63CC-4905-94EC-7E718ACB5D60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EBC330E-539A-41FA-BE3A-8566E6EF3664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BEB01C8-4D54-4578-8AEA-ECC28BF846A4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175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B7D1BB-410F-4C59-AD8A-99AC6C68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3BDF2DB-7CA4-4AEE-9EAF-223B121E6EEE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59E4B94-6CB1-4B72-97FB-526F521D9969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C0A5736-840E-4E28-B5D0-E64F8FE673D9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D72169-1C8D-47FC-9F96-A890097902E4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D2231D4-D5AF-46AD-92A1-75427F1BF7FB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8D29F51-F1F7-462F-B442-F49774B7D680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80072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BD93A6-2F44-4EA9-92BD-E43F90312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665AC8D-983F-4D32-B090-B4BF6BCFB685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8A9C341-1FC0-4CD8-A085-B1E041EA60C0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1955922-BD89-4674-BD2C-736268547EF8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1137CE3-6303-43D5-8304-6305FC4BF2C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33E3CBCF-2FC9-4804-81A0-2314B2466A0F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DEF5A3C-557E-4FF7-90C5-2A763C4C92B9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4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ECBB36-E378-4B7F-85D6-D9C26D377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5181F5E-6FD6-469F-A25B-C938B2AF83BE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B8DEE0-6B0B-47DB-839E-EA6003B3ED07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730A70-214C-48AF-A5D5-16FDE53E01B8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1218978-B0B8-445B-AC73-0D1AA93FE2B6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9F8457A1-D2F7-4115-ADCF-93F705106C6D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810AA28-1917-4464-93AC-612CD17AF03F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1274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968073-D491-4725-83CD-AAA6A1189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F03679F-68B6-421F-B959-6AA4D3F3F845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2FADC2B-473B-4AEB-ADBE-05A1BB3CAE95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5557496-45FB-4EDA-89E9-DD81F9DDC984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D00A3B5-9468-4501-8860-F322A764BCE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CCF88F13-4FD6-498E-AF13-CCFF076296BB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FF9489F-1A1D-47BE-B0A3-E98B39050F73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906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BE7482-94E0-4B79-B16F-BB4A394BE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B58CC83-7EBE-4537-B50B-3744BCD00DC5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3739283-B625-45B3-AC19-0DC270B4B92B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79A68A4-442A-47F6-B375-311BEA32692F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3DD4878-F4E8-45E6-873A-64858DB1041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2934B8E-48E6-4F9A-BC40-B88E7FB7A466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803481B-9564-47B9-99A6-C7349806C874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9989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A917CD-CD5B-4157-BA54-FE7F1E24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5ED4C1C-81DE-4389-8FE7-F8A57F700B1E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EDE4124-E92D-45D7-B5EC-98AF633AF129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19A093-9222-48BC-A38A-15CDD7FDAEFB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14A499-5C2C-495F-B76D-2AAEF46F5771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8C90EB4-CCA2-4160-A3F1-231D420B532A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4202467-77C3-40A0-9692-9A9158053A1F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0551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6DAB02-9BBD-410F-A4D9-47F498CF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3DC589E-BF1E-4EDF-AE14-D93C817A106F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A31F566-F6E0-4DA9-9006-25EAC554E86B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0D83A9E-9189-4A8D-A6B5-9BF2CADCC188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28F6159-42DB-4D9B-BBFE-D1379518AE1E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019EBAC5-C068-4DC4-8F01-19CC85B4D006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604F2FB-D96B-4C98-8C52-5540A7F96A6B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2152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C15BECF-9B28-4DBB-9B63-95AE01A7E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文法不含空产生式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zh-CN" altLang="en-US" dirty="0"/>
                  <a:t>时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C15BECF-9B28-4DBB-9B63-95AE01A7E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08" t="-18254" b="-3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26641C0-57A8-4505-8926-F16ADB6C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2912" y="1608658"/>
                <a:ext cx="8955088" cy="5229225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zh-CN" altLang="en-US" b="1" dirty="0">
                    <a:ea typeface="楷体_GB2312" pitchFamily="49" charset="-122"/>
                  </a:rPr>
                  <a:t>构造预测分析表 </a:t>
                </a:r>
                <a:r>
                  <a:rPr lang="en-US" altLang="zh-CN" b="1" dirty="0">
                    <a:ea typeface="楷体_GB2312" pitchFamily="49" charset="-122"/>
                  </a:rPr>
                  <a:t>(</a:t>
                </a:r>
                <a:r>
                  <a:rPr lang="zh-CN" altLang="en-US" b="1" dirty="0">
                    <a:solidFill>
                      <a:srgbClr val="C00000"/>
                    </a:solidFill>
                    <a:ea typeface="楷体_GB2312" pitchFamily="49" charset="-122"/>
                  </a:rPr>
                  <a:t>文法不含空产生式𝑨→𝜺时</a:t>
                </a:r>
                <a:r>
                  <a:rPr lang="en-US" altLang="zh-CN" b="1" dirty="0">
                    <a:ea typeface="楷体_GB2312" pitchFamily="49" charset="-122"/>
                  </a:rPr>
                  <a:t>)</a:t>
                </a:r>
                <a:endParaRPr lang="zh-CN" altLang="en-US" b="1" dirty="0">
                  <a:ea typeface="楷体_GB2312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zh-CN" altLang="en-US" b="1" dirty="0">
                    <a:ea typeface="楷体_GB2312" pitchFamily="49" charset="-122"/>
                  </a:rPr>
                  <a:t>输入：文法</a:t>
                </a:r>
                <a:r>
                  <a:rPr lang="en-US" altLang="zh-CN" b="1" i="1" dirty="0">
                    <a:ea typeface="楷体_GB2312" pitchFamily="49" charset="-122"/>
                  </a:rPr>
                  <a:t>G</a:t>
                </a:r>
                <a:r>
                  <a:rPr lang="en-US" altLang="zh-CN" b="1" dirty="0">
                    <a:ea typeface="楷体_GB2312" pitchFamily="49" charset="-122"/>
                  </a:rPr>
                  <a:t>=(</a:t>
                </a:r>
                <a:r>
                  <a:rPr lang="en-US" altLang="zh-CN" b="1" i="1" dirty="0">
                    <a:ea typeface="楷体_GB2312" pitchFamily="49" charset="-122"/>
                  </a:rPr>
                  <a:t>V</a:t>
                </a:r>
                <a:r>
                  <a:rPr lang="zh-CN" altLang="en-US" b="1" dirty="0">
                    <a:ea typeface="楷体_GB2312" pitchFamily="49" charset="-122"/>
                  </a:rPr>
                  <a:t>，</a:t>
                </a:r>
                <a:r>
                  <a:rPr lang="en-US" altLang="zh-CN" b="1" i="1" dirty="0">
                    <a:ea typeface="楷体_GB2312" pitchFamily="49" charset="-122"/>
                  </a:rPr>
                  <a:t>T</a:t>
                </a:r>
                <a:r>
                  <a:rPr lang="zh-CN" altLang="en-US" b="1" dirty="0">
                    <a:ea typeface="楷体_GB2312" pitchFamily="49" charset="-122"/>
                  </a:rPr>
                  <a:t>，</a:t>
                </a:r>
                <a:r>
                  <a:rPr lang="en-US" altLang="zh-CN" b="1" i="1" dirty="0">
                    <a:ea typeface="楷体_GB2312" pitchFamily="49" charset="-122"/>
                  </a:rPr>
                  <a:t>P</a:t>
                </a:r>
                <a:r>
                  <a:rPr lang="zh-CN" altLang="en-US" b="1" dirty="0">
                    <a:ea typeface="楷体_GB2312" pitchFamily="49" charset="-122"/>
                  </a:rPr>
                  <a:t>，</a:t>
                </a:r>
                <a:r>
                  <a:rPr lang="en-US" altLang="zh-CN" b="1" i="1" dirty="0">
                    <a:ea typeface="楷体_GB2312" pitchFamily="49" charset="-122"/>
                  </a:rPr>
                  <a:t>S</a:t>
                </a:r>
                <a:r>
                  <a:rPr lang="en-US" altLang="zh-CN" b="1" dirty="0">
                    <a:ea typeface="楷体_GB2312" pitchFamily="49" charset="-122"/>
                  </a:rPr>
                  <a:t>)</a:t>
                </a:r>
              </a:p>
              <a:p>
                <a:pPr eaLnBrk="1" hangingPunct="1">
                  <a:lnSpc>
                    <a:spcPct val="8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zh-CN" altLang="en-US" b="1" dirty="0">
                    <a:ea typeface="楷体_GB2312" pitchFamily="49" charset="-122"/>
                  </a:rPr>
                  <a:t>输出：预测分析表</a:t>
                </a:r>
                <a:r>
                  <a:rPr lang="en-US" altLang="zh-CN" dirty="0">
                    <a:ea typeface="楷体_GB2312" pitchFamily="49" charset="-122"/>
                  </a:rPr>
                  <a:t>M</a:t>
                </a:r>
              </a:p>
              <a:p>
                <a:pPr eaLnBrk="1" hangingPunct="1">
                  <a:lnSpc>
                    <a:spcPct val="8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zh-CN" altLang="en-US" dirty="0">
                    <a:ea typeface="楷体_GB2312" pitchFamily="49" charset="-122"/>
                  </a:rPr>
                  <a:t>步骤：</a:t>
                </a:r>
                <a:endParaRPr lang="en-US" altLang="zh-CN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b="1" dirty="0">
                    <a:ea typeface="楷体_GB2312" pitchFamily="49" charset="-122"/>
                  </a:rPr>
                  <a:t>对所有非终结符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𝑽</m:t>
                    </m:r>
                  </m:oMath>
                </a14:m>
                <a:r>
                  <a:rPr lang="zh-CN" altLang="en-US" b="1" dirty="0">
                    <a:ea typeface="楷体_GB2312" pitchFamily="49" charset="-122"/>
                  </a:rPr>
                  <a:t>，计算</a:t>
                </a:r>
                <a:r>
                  <a:rPr lang="en-US" altLang="zh-CN" dirty="0">
                    <a:ea typeface="楷体_GB2312" pitchFamily="49" charset="-122"/>
                  </a:rPr>
                  <a:t>FIRST(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</m:oMath>
                </a14:m>
                <a:r>
                  <a:rPr lang="en-US" altLang="zh-CN" dirty="0">
                    <a:ea typeface="楷体_GB2312" pitchFamily="49" charset="-122"/>
                  </a:rPr>
                  <a:t>) </a:t>
                </a: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b="1" dirty="0">
                    <a:ea typeface="楷体_GB2312" pitchFamily="49" charset="-122"/>
                  </a:rPr>
                  <a:t>对于每个</a:t>
                </a:r>
                <a:r>
                  <a:rPr lang="zh-CN" altLang="en-US" dirty="0">
                    <a:ea typeface="楷体_GB2312" pitchFamily="49" charset="-122"/>
                  </a:rPr>
                  <a:t>非</a:t>
                </a:r>
                <a:r>
                  <a:rPr lang="zh-CN" altLang="en-US" b="1" dirty="0">
                    <a:ea typeface="楷体_GB2312" pitchFamily="49" charset="-122"/>
                  </a:rPr>
                  <a:t>终结符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楷体_GB2312" pitchFamily="49" charset="-122"/>
                      </a:rPr>
                      <m:t>：</m:t>
                    </m:r>
                  </m:oMath>
                </a14:m>
                <a:endParaRPr lang="en-US" altLang="zh-CN" b="1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dirty="0">
                    <a:ea typeface="楷体_GB2312" pitchFamily="49" charset="-122"/>
                  </a:rPr>
                  <a:t> 	</a:t>
                </a:r>
                <a:r>
                  <a:rPr lang="zh-CN" altLang="en-US" dirty="0">
                    <a:ea typeface="楷体_GB2312" pitchFamily="49" charset="-122"/>
                  </a:rPr>
                  <a:t>对每个形如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𝜷</m:t>
                    </m:r>
                  </m:oMath>
                </a14:m>
                <a:r>
                  <a:rPr lang="en-US" altLang="zh-CN" b="1" dirty="0">
                    <a:ea typeface="楷体_GB2312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𝑻</m:t>
                    </m:r>
                  </m:oMath>
                </a14:m>
                <a:r>
                  <a:rPr lang="zh-CN" altLang="en-US" b="1" dirty="0">
                    <a:ea typeface="楷体_GB2312" pitchFamily="49" charset="-122"/>
                  </a:rPr>
                  <a:t>的产生式，</a:t>
                </a:r>
                <a:endParaRPr lang="en-US" altLang="zh-CN" b="1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dirty="0">
                    <a:ea typeface="楷体_GB2312" pitchFamily="49" charset="-122"/>
                  </a:rPr>
                  <a:t> 		</a:t>
                </a:r>
                <a:r>
                  <a:rPr lang="zh-CN" altLang="en-US" dirty="0">
                    <a:ea typeface="楷体_GB2312" pitchFamily="49" charset="-122"/>
                  </a:rPr>
                  <a:t>令</a:t>
                </a:r>
                <a:r>
                  <a:rPr lang="en-US" altLang="zh-CN" b="1" dirty="0">
                    <a:ea typeface="楷体_GB2312" pitchFamily="49" charset="-122"/>
                  </a:rPr>
                  <a:t>M[</a:t>
                </a:r>
                <a:r>
                  <a:rPr lang="en-US" altLang="zh-CN" b="1" dirty="0" err="1">
                    <a:ea typeface="楷体_GB2312" pitchFamily="49" charset="-122"/>
                  </a:rPr>
                  <a:t>A,t</a:t>
                </a:r>
                <a:r>
                  <a:rPr lang="en-US" altLang="zh-CN" b="1" dirty="0">
                    <a:ea typeface="楷体_GB2312" pitchFamily="49" charset="-122"/>
                  </a:rPr>
                  <a:t>]=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𝜷</m:t>
                    </m:r>
                  </m:oMath>
                </a14:m>
                <a:endParaRPr lang="en-US" altLang="zh-CN" b="1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dirty="0">
                    <a:ea typeface="楷体_GB2312" pitchFamily="49" charset="-122"/>
                  </a:rPr>
                  <a:t> </a:t>
                </a:r>
                <a:r>
                  <a:rPr lang="en-US" altLang="zh-CN" dirty="0">
                    <a:ea typeface="楷体_GB2312" pitchFamily="49" charset="-122"/>
                  </a:rPr>
                  <a:t>	</a:t>
                </a:r>
                <a:r>
                  <a:rPr lang="zh-CN" altLang="en-US" dirty="0">
                    <a:ea typeface="楷体_GB2312" pitchFamily="49" charset="-122"/>
                  </a:rPr>
                  <a:t>对每个形如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𝜷</m:t>
                    </m:r>
                  </m:oMath>
                </a14:m>
                <a:r>
                  <a:rPr lang="en-US" altLang="zh-CN" b="1" dirty="0">
                    <a:ea typeface="楷体_GB2312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𝑽</m:t>
                    </m:r>
                  </m:oMath>
                </a14:m>
                <a:r>
                  <a:rPr lang="zh-CN" altLang="en-US" b="1" dirty="0">
                    <a:ea typeface="楷体_GB2312" pitchFamily="49" charset="-122"/>
                  </a:rPr>
                  <a:t>的产生式，</a:t>
                </a:r>
                <a:endParaRPr lang="en-US" altLang="zh-CN" b="1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dirty="0">
                    <a:ea typeface="楷体_GB2312" pitchFamily="49" charset="-122"/>
                  </a:rPr>
                  <a:t> 		</a:t>
                </a:r>
                <a:r>
                  <a:rPr lang="zh-CN" altLang="en-US" dirty="0">
                    <a:ea typeface="楷体_GB2312" pitchFamily="49" charset="-122"/>
                  </a:rPr>
                  <a:t>对每个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𝒕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∈</m:t>
                    </m:r>
                  </m:oMath>
                </a14:m>
                <a:r>
                  <a:rPr lang="en-US" altLang="zh-CN" dirty="0">
                    <a:ea typeface="楷体_GB2312" pitchFamily="49" charset="-122"/>
                  </a:rPr>
                  <a:t>FIRST(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𝑿</m:t>
                    </m:r>
                  </m:oMath>
                </a14:m>
                <a:r>
                  <a:rPr lang="en-US" altLang="zh-CN" dirty="0">
                    <a:ea typeface="楷体_GB2312" pitchFamily="49" charset="-122"/>
                  </a:rPr>
                  <a:t>)</a:t>
                </a: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dirty="0">
                    <a:ea typeface="楷体_GB2312" pitchFamily="49" charset="-122"/>
                  </a:rPr>
                  <a:t> 			</a:t>
                </a:r>
                <a:r>
                  <a:rPr lang="zh-CN" altLang="en-US" dirty="0">
                    <a:ea typeface="楷体_GB2312" pitchFamily="49" charset="-122"/>
                  </a:rPr>
                  <a:t>令</a:t>
                </a:r>
                <a:r>
                  <a:rPr lang="en-US" altLang="zh-CN" b="1" dirty="0">
                    <a:ea typeface="楷体_GB2312" pitchFamily="49" charset="-122"/>
                  </a:rPr>
                  <a:t>M[</a:t>
                </a:r>
                <a:r>
                  <a:rPr lang="en-US" altLang="zh-CN" b="1" dirty="0" err="1">
                    <a:ea typeface="楷体_GB2312" pitchFamily="49" charset="-122"/>
                  </a:rPr>
                  <a:t>A,t</a:t>
                </a:r>
                <a:r>
                  <a:rPr lang="en-US" altLang="zh-CN" b="1" dirty="0">
                    <a:ea typeface="楷体_GB2312" pitchFamily="49" charset="-122"/>
                  </a:rPr>
                  <a:t>]=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𝜷</m:t>
                    </m:r>
                  </m:oMath>
                </a14:m>
                <a:endParaRPr lang="en-US" altLang="zh-CN" b="1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endParaRPr lang="en-US" altLang="zh-CN" sz="2200" b="1" dirty="0">
                  <a:ea typeface="楷体_GB2312" pitchFamily="49" charset="-122"/>
                </a:endParaRPr>
              </a:p>
              <a:p>
                <a:pPr marL="360363" indent="-360363">
                  <a:buFont typeface="+mj-lt"/>
                  <a:buAutoNum type="arabicPeriod"/>
                </a:pPr>
                <a:endParaRPr lang="zh-CN" altLang="en-US" sz="2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26641C0-57A8-4505-8926-F16ADB6C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2912" y="1608658"/>
                <a:ext cx="8955088" cy="5229225"/>
              </a:xfrm>
              <a:blipFill>
                <a:blip r:embed="rId3"/>
                <a:stretch>
                  <a:fillRect l="-1430" t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11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2DC010-68AA-485C-B337-EFCD4524D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D1A5CC8-72F5-4167-9368-9E8351DA0F71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C0B25AB-0ED8-44EC-8C61-E16B13E71231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FEEE95D-1CE1-44D9-9414-089397EBBC3D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DB9FAB1-FDC4-4BB7-B1A9-3882E690BB20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36586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5B4841-02E1-4455-843F-A183FD3F9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777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4B2F6B-A0DE-4983-84D8-7E1274830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514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1C995D-CCA4-4502-89E6-4EFAAC352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23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ADF9B3-10EB-4C59-9D68-87728E4E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595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FC6DA9-98BF-4871-A69A-7611A6ECE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645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E5FC85-DDDA-452B-BB17-090D73039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8"/>
          <a:stretch/>
        </p:blipFill>
        <p:spPr>
          <a:xfrm rot="5400000">
            <a:off x="3471406" y="-534630"/>
            <a:ext cx="5249188" cy="9144000"/>
          </a:xfrm>
          <a:prstGeom prst="rect">
            <a:avLst/>
          </a:prstGeom>
        </p:spPr>
      </p:pic>
      <p:sp>
        <p:nvSpPr>
          <p:cNvPr id="4" name="标题 4">
            <a:extLst>
              <a:ext uri="{FF2B5EF4-FFF2-40B4-BE49-F238E27FC236}">
                <a16:creationId xmlns:a16="http://schemas.microsoft.com/office/drawing/2014/main" id="{28EDC230-FFE6-4079-9112-32BCB662F19A}"/>
              </a:ext>
            </a:extLst>
          </p:cNvPr>
          <p:cNvSpPr txBox="1">
            <a:spLocks/>
          </p:cNvSpPr>
          <p:nvPr/>
        </p:nvSpPr>
        <p:spPr>
          <a:xfrm>
            <a:off x="2674939" y="214313"/>
            <a:ext cx="7793037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r>
              <a:rPr lang="zh-CN" altLang="en-US"/>
              <a:t>含有空产生式的情况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1932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FA4CD9-4BAB-4098-85F6-3F7FAD38B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376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F4BCD3-DD67-4385-9574-47CF66770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505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0248DD-F7E5-470A-8972-CFCF0C58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52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C57C3D-02DA-4594-ACDB-49A91B68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0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AFC994-B0F3-4A14-8078-B1696098D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3C82027-032C-4645-94DA-26C60CCD6FCE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93E3A0-E460-404D-8C68-BF00EEC50BA1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CED3EA7-9EBF-43D1-8A22-F8B60714FB53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9F463D0-0BFC-4A46-910D-86D280175B9D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1759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A12294-B7EC-4A97-8D9B-325B8D6E7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2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B4A08A-A690-44B1-81E0-C85B3B727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525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990E72-EA50-4F52-B5D5-0968FF539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219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16C5B2-2789-4F2A-B733-8AC00516C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450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F25119-D3F3-4683-8EDE-D3F398005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714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28655C-6743-4FB7-BC4E-D4738DC11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42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E7243-FEED-41F4-9CA0-7538FE4BE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313A5E7-80DC-4450-9862-70894E8D6073}"/>
              </a:ext>
            </a:extLst>
          </p:cNvPr>
          <p:cNvSpPr/>
          <p:nvPr/>
        </p:nvSpPr>
        <p:spPr>
          <a:xfrm>
            <a:off x="7824192" y="1772816"/>
            <a:ext cx="1728192" cy="6480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47000">
                <a:schemeClr val="tx2">
                  <a:lumMod val="75000"/>
                </a:schemeClr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Done?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9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187E9E-4E9D-4EA7-8C00-6B2AB6AF4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769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04B666-3B3F-434B-8FB2-507F1A2F9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846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94C510-2742-49BD-8FEF-DF6390366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6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1334</Words>
  <Application>Microsoft Office PowerPoint</Application>
  <PresentationFormat>宽屏</PresentationFormat>
  <Paragraphs>166</Paragraphs>
  <Slides>100</Slides>
  <Notes>1</Notes>
  <HiddenSlides>4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100</vt:i4>
      </vt:variant>
    </vt:vector>
  </HeadingPairs>
  <TitlesOfParts>
    <vt:vector size="111" baseType="lpstr">
      <vt:lpstr>Monotype Sorts</vt:lpstr>
      <vt:lpstr>等线</vt:lpstr>
      <vt:lpstr>等线 Light</vt:lpstr>
      <vt:lpstr>楷体_GB2312</vt:lpstr>
      <vt:lpstr>Arial</vt:lpstr>
      <vt:lpstr>Cambria Math</vt:lpstr>
      <vt:lpstr>Times New Roman</vt:lpstr>
      <vt:lpstr>Wingdings</vt:lpstr>
      <vt:lpstr>Office 主题​​</vt:lpstr>
      <vt:lpstr>Document</vt:lpstr>
      <vt:lpstr>MathType 6.0 Equation</vt:lpstr>
      <vt:lpstr>PowerPoint 演示文稿</vt:lpstr>
      <vt:lpstr>练习</vt:lpstr>
      <vt:lpstr>练习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预测分析程序的总控程序 </vt:lpstr>
      <vt:lpstr>构建预测分析表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4.2.3 LL(1)文法</vt:lpstr>
      <vt:lpstr>4.2.3 LL(1)文法</vt:lpstr>
      <vt:lpstr>4.2.3 LL(1)文法</vt:lpstr>
      <vt:lpstr>4.2.3 LL(1)文法</vt:lpstr>
      <vt:lpstr>计算FIRST集合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文法不含空产生式A→ε时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Haodi Zhang</dc:creator>
  <cp:lastModifiedBy>Howdy Chang</cp:lastModifiedBy>
  <cp:revision>5</cp:revision>
  <dcterms:created xsi:type="dcterms:W3CDTF">2020-06-09T08:35:41Z</dcterms:created>
  <dcterms:modified xsi:type="dcterms:W3CDTF">2022-05-05T00:27:37Z</dcterms:modified>
</cp:coreProperties>
</file>